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Dosis"/>
      <p:regular r:id="rId32"/>
      <p:bold r:id="rId33"/>
    </p:embeddedFont>
    <p:embeddedFont>
      <p:font typeface="Fjalla One"/>
      <p:regular r:id="rId34"/>
    </p:embeddedFont>
    <p:embeddedFont>
      <p:font typeface="Share Tech Mono"/>
      <p:regular r:id="rId35"/>
    </p:embeddedFont>
    <p:embeddedFont>
      <p:font typeface="Palatino Linotype"/>
      <p:regular r:id="rId36"/>
      <p:bold r:id="rId37"/>
      <p:italic r:id="rId38"/>
      <p:boldItalic r:id="rId39"/>
    </p:embeddedFont>
    <p:embeddedFont>
      <p:font typeface="Oswald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swald-regular.fntdata"/><Relationship Id="rId20" Type="http://schemas.openxmlformats.org/officeDocument/2006/relationships/slide" Target="slides/slide15.xml"/><Relationship Id="rId41" Type="http://schemas.openxmlformats.org/officeDocument/2006/relationships/font" Target="fonts/Oswald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Dosis-bold.fntdata"/><Relationship Id="rId10" Type="http://schemas.openxmlformats.org/officeDocument/2006/relationships/slide" Target="slides/slide5.xml"/><Relationship Id="rId32" Type="http://schemas.openxmlformats.org/officeDocument/2006/relationships/font" Target="fonts/Dosis-regular.fntdata"/><Relationship Id="rId13" Type="http://schemas.openxmlformats.org/officeDocument/2006/relationships/slide" Target="slides/slide8.xml"/><Relationship Id="rId35" Type="http://schemas.openxmlformats.org/officeDocument/2006/relationships/font" Target="fonts/ShareTechMono-regular.fntdata"/><Relationship Id="rId12" Type="http://schemas.openxmlformats.org/officeDocument/2006/relationships/slide" Target="slides/slide7.xml"/><Relationship Id="rId34" Type="http://schemas.openxmlformats.org/officeDocument/2006/relationships/font" Target="fonts/FjallaOne-regular.fntdata"/><Relationship Id="rId15" Type="http://schemas.openxmlformats.org/officeDocument/2006/relationships/slide" Target="slides/slide10.xml"/><Relationship Id="rId37" Type="http://schemas.openxmlformats.org/officeDocument/2006/relationships/font" Target="fonts/PalatinoLinotype-bold.fntdata"/><Relationship Id="rId14" Type="http://schemas.openxmlformats.org/officeDocument/2006/relationships/slide" Target="slides/slide9.xml"/><Relationship Id="rId36" Type="http://schemas.openxmlformats.org/officeDocument/2006/relationships/font" Target="fonts/PalatinoLinotype-regular.fntdata"/><Relationship Id="rId17" Type="http://schemas.openxmlformats.org/officeDocument/2006/relationships/slide" Target="slides/slide12.xml"/><Relationship Id="rId39" Type="http://schemas.openxmlformats.org/officeDocument/2006/relationships/font" Target="fonts/PalatinoLinotype-boldItalic.fntdata"/><Relationship Id="rId16" Type="http://schemas.openxmlformats.org/officeDocument/2006/relationships/slide" Target="slides/slide11.xml"/><Relationship Id="rId38" Type="http://schemas.openxmlformats.org/officeDocument/2006/relationships/font" Target="fonts/PalatinoLinotype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b2fda418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b2fda418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b2fda41873_0_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b2fda41873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b2fda41873_0_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b2fda4187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2fda41873_0_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b2fda4187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b2fda41873_0_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b2fda41873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b2fda41873_0_1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b2fda41873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b2fda41873_0_1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b2fda41873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b2fda41873_0_1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b2fda41873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b2fda41873_0_1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b2fda41873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b2fda41873_0_1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b2fda41873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b2fda41873_0_1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b2fda41873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b2fda4187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b2fda4187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b2fda41873_0_1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b2fda41873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b2fda41873_0_1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b2fda41873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b2fda41873_0_2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b2fda41873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b2fda41873_0_2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b2fda41873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b2fda41873_0_2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b2fda41873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b2fda41873_0_2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gb2fda41873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b2fda41873_0_2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b2fda41873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b2fda41873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gb2fda4187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2fda41873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gb2fda4187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b2fda41873_0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gb2fda4187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b2fda41873_0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gb2fda4187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b2fda41873_0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b2fda4187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b2fda41873_0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b2fda4187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b2fda41873_0_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b2fda4187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Relationship Id="rId4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Relationship Id="rId4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9.jpg"/><Relationship Id="rId7" Type="http://schemas.openxmlformats.org/officeDocument/2006/relationships/image" Target="../media/image2.png"/><Relationship Id="rId8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Relationship Id="rId4" Type="http://schemas.openxmlformats.org/officeDocument/2006/relationships/image" Target="../media/image13.png"/><Relationship Id="rId5" Type="http://schemas.openxmlformats.org/officeDocument/2006/relationships/image" Target="../media/image21.jpg"/><Relationship Id="rId6" Type="http://schemas.openxmlformats.org/officeDocument/2006/relationships/image" Target="../media/image23.png"/><Relationship Id="rId7" Type="http://schemas.openxmlformats.org/officeDocument/2006/relationships/image" Target="../media/image2.png"/><Relationship Id="rId8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Relationship Id="rId4" Type="http://schemas.openxmlformats.org/officeDocument/2006/relationships/image" Target="../media/image19.jpg"/><Relationship Id="rId5" Type="http://schemas.openxmlformats.org/officeDocument/2006/relationships/image" Target="../media/image22.png"/><Relationship Id="rId6" Type="http://schemas.openxmlformats.org/officeDocument/2006/relationships/image" Target="../media/image2.png"/><Relationship Id="rId7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Relationship Id="rId4" Type="http://schemas.openxmlformats.org/officeDocument/2006/relationships/image" Target="../media/image26.png"/><Relationship Id="rId5" Type="http://schemas.openxmlformats.org/officeDocument/2006/relationships/image" Target="../media/image15.jpg"/><Relationship Id="rId6" Type="http://schemas.openxmlformats.org/officeDocument/2006/relationships/image" Target="../media/image2.png"/><Relationship Id="rId7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Relationship Id="rId4" Type="http://schemas.openxmlformats.org/officeDocument/2006/relationships/image" Target="../media/image18.jpg"/><Relationship Id="rId5" Type="http://schemas.openxmlformats.org/officeDocument/2006/relationships/image" Target="../media/image20.png"/><Relationship Id="rId6" Type="http://schemas.openxmlformats.org/officeDocument/2006/relationships/image" Target="../media/image2.png"/><Relationship Id="rId7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Relationship Id="rId4" Type="http://schemas.openxmlformats.org/officeDocument/2006/relationships/image" Target="../media/image16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Relationship Id="rId4" Type="http://schemas.openxmlformats.org/officeDocument/2006/relationships/image" Target="../media/image17.png"/><Relationship Id="rId5" Type="http://schemas.openxmlformats.org/officeDocument/2006/relationships/image" Target="../media/image25.jpg"/><Relationship Id="rId6" Type="http://schemas.openxmlformats.org/officeDocument/2006/relationships/image" Target="../media/image2.png"/><Relationship Id="rId7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Relationship Id="rId4" Type="http://schemas.openxmlformats.org/officeDocument/2006/relationships/image" Target="../media/image31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Relationship Id="rId4" Type="http://schemas.openxmlformats.org/officeDocument/2006/relationships/image" Target="../media/image24.png"/><Relationship Id="rId11" Type="http://schemas.openxmlformats.org/officeDocument/2006/relationships/image" Target="../media/image7.png"/><Relationship Id="rId10" Type="http://schemas.openxmlformats.org/officeDocument/2006/relationships/image" Target="../media/image2.png"/><Relationship Id="rId9" Type="http://schemas.openxmlformats.org/officeDocument/2006/relationships/image" Target="../media/image30.png"/><Relationship Id="rId5" Type="http://schemas.openxmlformats.org/officeDocument/2006/relationships/image" Target="../media/image37.png"/><Relationship Id="rId6" Type="http://schemas.openxmlformats.org/officeDocument/2006/relationships/image" Target="../media/image33.png"/><Relationship Id="rId7" Type="http://schemas.openxmlformats.org/officeDocument/2006/relationships/image" Target="../media/image34.jpg"/><Relationship Id="rId8" Type="http://schemas.openxmlformats.org/officeDocument/2006/relationships/image" Target="../media/image2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jpg"/><Relationship Id="rId4" Type="http://schemas.openxmlformats.org/officeDocument/2006/relationships/image" Target="../media/image32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jpg"/><Relationship Id="rId4" Type="http://schemas.openxmlformats.org/officeDocument/2006/relationships/image" Target="../media/image28.png"/><Relationship Id="rId5" Type="http://schemas.openxmlformats.org/officeDocument/2006/relationships/image" Target="../media/image35.png"/><Relationship Id="rId6" Type="http://schemas.openxmlformats.org/officeDocument/2006/relationships/image" Target="../media/image2.png"/><Relationship Id="rId7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Relationship Id="rId4" Type="http://schemas.openxmlformats.org/officeDocument/2006/relationships/image" Target="../media/image29.png"/><Relationship Id="rId5" Type="http://schemas.openxmlformats.org/officeDocument/2006/relationships/image" Target="../media/image39.png"/><Relationship Id="rId6" Type="http://schemas.openxmlformats.org/officeDocument/2006/relationships/image" Target="../media/image3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40.png"/><Relationship Id="rId5" Type="http://schemas.openxmlformats.org/officeDocument/2006/relationships/image" Target="../media/image29.png"/><Relationship Id="rId6" Type="http://schemas.openxmlformats.org/officeDocument/2006/relationships/image" Target="../media/image3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2850500" y="684850"/>
            <a:ext cx="4165500" cy="3925850"/>
            <a:chOff x="2537775" y="-45750"/>
            <a:chExt cx="4165500" cy="3925850"/>
          </a:xfrm>
        </p:grpSpPr>
        <p:sp>
          <p:nvSpPr>
            <p:cNvPr id="55" name="Google Shape;55;p13"/>
            <p:cNvSpPr txBox="1"/>
            <p:nvPr/>
          </p:nvSpPr>
          <p:spPr>
            <a:xfrm>
              <a:off x="2672675" y="2389400"/>
              <a:ext cx="3832200" cy="1490700"/>
            </a:xfrm>
            <a:prstGeom prst="rect">
              <a:avLst/>
            </a:prstGeom>
            <a:noFill/>
            <a:ln>
              <a:noFill/>
            </a:ln>
            <a:effectLst>
              <a:outerShdw blurRad="85725" rotWithShape="0" algn="bl" dir="5400000" dist="38100">
                <a:srgbClr val="000000"/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4800">
                  <a:latin typeface="Fjalla One"/>
                  <a:ea typeface="Fjalla One"/>
                  <a:cs typeface="Fjalla One"/>
                  <a:sym typeface="Fjalla One"/>
                </a:rPr>
                <a:t>G E O F Í S I C A</a:t>
              </a:r>
              <a:endParaRPr sz="4800">
                <a:latin typeface="Fjalla One"/>
                <a:ea typeface="Fjalla One"/>
                <a:cs typeface="Fjalla One"/>
                <a:sym typeface="Fjalla One"/>
              </a:endParaRPr>
            </a:p>
          </p:txBody>
        </p:sp>
        <p:sp>
          <p:nvSpPr>
            <p:cNvPr id="56" name="Google Shape;56;p13"/>
            <p:cNvSpPr txBox="1"/>
            <p:nvPr/>
          </p:nvSpPr>
          <p:spPr>
            <a:xfrm>
              <a:off x="2537775" y="-45750"/>
              <a:ext cx="2755500" cy="2025600"/>
            </a:xfrm>
            <a:prstGeom prst="rect">
              <a:avLst/>
            </a:prstGeom>
            <a:noFill/>
            <a:ln>
              <a:noFill/>
            </a:ln>
            <a:effectLst>
              <a:outerShdw blurRad="85725" rotWithShape="0" algn="bl" dir="5400000" dist="38100">
                <a:srgbClr val="000000"/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8400">
                  <a:latin typeface="Fjalla One"/>
                  <a:ea typeface="Fjalla One"/>
                  <a:cs typeface="Fjalla One"/>
                  <a:sym typeface="Fjalla One"/>
                </a:rPr>
                <a:t>IA</a:t>
              </a:r>
              <a:endParaRPr sz="18400">
                <a:latin typeface="Fjalla One"/>
                <a:ea typeface="Fjalla One"/>
                <a:cs typeface="Fjalla One"/>
                <a:sym typeface="Fjalla One"/>
              </a:endParaRPr>
            </a:p>
          </p:txBody>
        </p:sp>
        <p:sp>
          <p:nvSpPr>
            <p:cNvPr id="57" name="Google Shape;57;p13"/>
            <p:cNvSpPr txBox="1"/>
            <p:nvPr/>
          </p:nvSpPr>
          <p:spPr>
            <a:xfrm>
              <a:off x="4383375" y="1621225"/>
              <a:ext cx="2319900" cy="2124600"/>
            </a:xfrm>
            <a:prstGeom prst="rect">
              <a:avLst/>
            </a:prstGeom>
            <a:noFill/>
            <a:ln>
              <a:noFill/>
            </a:ln>
            <a:effectLst>
              <a:outerShdw blurRad="85725" rotWithShape="0" algn="bl" dir="5400000" dist="38100">
                <a:srgbClr val="000000"/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4800">
                  <a:latin typeface="Fjalla One"/>
                  <a:ea typeface="Fjalla One"/>
                  <a:cs typeface="Fjalla One"/>
                  <a:sym typeface="Fjalla One"/>
                </a:rPr>
                <a:t>E N  L A</a:t>
              </a:r>
              <a:endParaRPr sz="4800">
                <a:latin typeface="Fjalla One"/>
                <a:ea typeface="Fjalla One"/>
                <a:cs typeface="Fjalla One"/>
                <a:sym typeface="Fjalla One"/>
              </a:endParaRPr>
            </a:p>
          </p:txBody>
        </p:sp>
      </p:grpSp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7302" y="76212"/>
            <a:ext cx="1072573" cy="475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60200" y="88087"/>
            <a:ext cx="1016688" cy="4519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/>
          <p:nvPr/>
        </p:nvSpPr>
        <p:spPr>
          <a:xfrm>
            <a:off x="-25750" y="463650"/>
            <a:ext cx="9169800" cy="160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82000">
                <a:srgbClr val="808080"/>
              </a:gs>
              <a:gs pos="100000">
                <a:srgbClr val="0000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219050"/>
            <a:ext cx="8520600" cy="61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2700">
                <a:latin typeface="Share Tech Mono"/>
                <a:ea typeface="Share Tech Mono"/>
                <a:cs typeface="Share Tech Mono"/>
                <a:sym typeface="Share Tech Mono"/>
              </a:rPr>
              <a:t>¿</a:t>
            </a:r>
            <a:r>
              <a:rPr b="1" lang="es" sz="2700">
                <a:solidFill>
                  <a:srgbClr val="0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Comportamiento Inteligente?</a:t>
            </a:r>
            <a:endParaRPr b="1" sz="2700">
              <a:solidFill>
                <a:srgbClr val="000000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138" name="Google Shape;13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77302" y="12"/>
            <a:ext cx="1072573" cy="475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139" name="Google Shape;139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60200" y="11887"/>
            <a:ext cx="1016688" cy="4519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/>
          <p:nvPr/>
        </p:nvSpPr>
        <p:spPr>
          <a:xfrm>
            <a:off x="-25750" y="463650"/>
            <a:ext cx="9169800" cy="160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82000">
                <a:srgbClr val="808080"/>
              </a:gs>
              <a:gs pos="100000">
                <a:srgbClr val="0000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"/>
          <p:cNvSpPr txBox="1"/>
          <p:nvPr>
            <p:ph type="title"/>
          </p:nvPr>
        </p:nvSpPr>
        <p:spPr>
          <a:xfrm>
            <a:off x="311700" y="219050"/>
            <a:ext cx="8520600" cy="61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2700">
                <a:solidFill>
                  <a:srgbClr val="0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Algo de historia </a:t>
            </a:r>
            <a:endParaRPr b="1" sz="2700">
              <a:solidFill>
                <a:srgbClr val="000000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146" name="Google Shape;14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242" y="833750"/>
            <a:ext cx="8574619" cy="419336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/>
          <p:nvPr/>
        </p:nvSpPr>
        <p:spPr>
          <a:xfrm>
            <a:off x="174811" y="4794065"/>
            <a:ext cx="3160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050" u="none" cap="none" strike="noStrike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Fuente: http://beamandrew.github.io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77302" y="12"/>
            <a:ext cx="1072573" cy="475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149" name="Google Shape;149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60200" y="11887"/>
            <a:ext cx="1016688" cy="4519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4"/>
          <p:cNvPicPr preferRelativeResize="0"/>
          <p:nvPr/>
        </p:nvPicPr>
        <p:blipFill rotWithShape="1">
          <a:blip r:embed="rId4">
            <a:alphaModFix/>
          </a:blip>
          <a:srcRect b="0" l="13329" r="6516" t="0"/>
          <a:stretch/>
        </p:blipFill>
        <p:spPr>
          <a:xfrm>
            <a:off x="213483" y="1249680"/>
            <a:ext cx="3596847" cy="347779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4"/>
          <p:cNvSpPr/>
          <p:nvPr/>
        </p:nvSpPr>
        <p:spPr>
          <a:xfrm>
            <a:off x="-25750" y="463650"/>
            <a:ext cx="9169800" cy="160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82000">
                <a:srgbClr val="808080"/>
              </a:gs>
              <a:gs pos="100000">
                <a:srgbClr val="0000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4"/>
          <p:cNvSpPr txBox="1"/>
          <p:nvPr>
            <p:ph type="title"/>
          </p:nvPr>
        </p:nvSpPr>
        <p:spPr>
          <a:xfrm>
            <a:off x="311700" y="219050"/>
            <a:ext cx="8520600" cy="61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2700">
                <a:solidFill>
                  <a:srgbClr val="0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En el comienzo (1940)</a:t>
            </a:r>
            <a:endParaRPr b="1" sz="2700">
              <a:solidFill>
                <a:srgbClr val="000000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157" name="Google Shape;157;p24"/>
          <p:cNvSpPr txBox="1"/>
          <p:nvPr/>
        </p:nvSpPr>
        <p:spPr>
          <a:xfrm>
            <a:off x="4011193" y="1608270"/>
            <a:ext cx="4865400" cy="10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Warren McCulloch y Walter Pitts (1943) proponen el primer modelo neuronal moderno propuesto. </a:t>
            </a:r>
            <a:endParaRPr/>
          </a:p>
          <a:p>
            <a:pPr indent="-171450" lvl="0" marL="28575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85750" lvl="0" marL="28575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Solo tiene dos estados: Apagado (0)  y Encendido (1)</a:t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85750" lvl="0" marL="28575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El entrenamiento de la red se hacia a prueba y error </a:t>
            </a:r>
            <a:endParaRPr/>
          </a:p>
          <a:p>
            <a:pPr indent="-171450" lvl="0" marL="28575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85750" lvl="0" marL="28575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No puede resolver problemas linealmente no separables</a:t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Google Shape;158;p24"/>
          <p:cNvSpPr txBox="1"/>
          <p:nvPr/>
        </p:nvSpPr>
        <p:spPr>
          <a:xfrm>
            <a:off x="5273489" y="4224070"/>
            <a:ext cx="13380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4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Compuerta XOR</a:t>
            </a:r>
            <a:endParaRPr/>
          </a:p>
        </p:txBody>
      </p:sp>
      <p:sp>
        <p:nvSpPr>
          <p:cNvPr id="159" name="Google Shape;159;p24"/>
          <p:cNvSpPr txBox="1"/>
          <p:nvPr/>
        </p:nvSpPr>
        <p:spPr>
          <a:xfrm>
            <a:off x="1025227" y="4304504"/>
            <a:ext cx="1592400" cy="355800"/>
          </a:xfrm>
          <a:prstGeom prst="rect">
            <a:avLst/>
          </a:prstGeom>
          <a:solidFill>
            <a:srgbClr val="EAE1D1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100" u="none" cap="none" strike="noStrik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McCulloch / Pitts</a:t>
            </a:r>
            <a:endParaRPr b="1" i="0" sz="1100" u="none" cap="none" strike="noStrike">
              <a:solidFill>
                <a:schemeClr val="dk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160" name="Google Shape;160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77302" y="12"/>
            <a:ext cx="1072573" cy="475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161" name="Google Shape;161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60200" y="11887"/>
            <a:ext cx="1016688" cy="4519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-25750" y="463650"/>
            <a:ext cx="9169800" cy="160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82000">
                <a:srgbClr val="808080"/>
              </a:gs>
              <a:gs pos="100000">
                <a:srgbClr val="0000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5"/>
          <p:cNvSpPr txBox="1"/>
          <p:nvPr>
            <p:ph type="title"/>
          </p:nvPr>
        </p:nvSpPr>
        <p:spPr>
          <a:xfrm>
            <a:off x="311700" y="219050"/>
            <a:ext cx="8520600" cy="61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2700">
                <a:solidFill>
                  <a:srgbClr val="0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Test de Turing (1950)</a:t>
            </a:r>
            <a:endParaRPr b="1" sz="2700">
              <a:solidFill>
                <a:srgbClr val="000000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168" name="Google Shape;16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3902" y="920051"/>
            <a:ext cx="2597103" cy="6442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169" name="Google Shape;169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8249" y="1707975"/>
            <a:ext cx="1621736" cy="23358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descr="Alan Turing - Wikipedia, la enciclopedia libre" id="170" name="Google Shape;170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09272" y="1941559"/>
            <a:ext cx="2259691" cy="30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 txBox="1"/>
          <p:nvPr/>
        </p:nvSpPr>
        <p:spPr>
          <a:xfrm>
            <a:off x="7124156" y="4595080"/>
            <a:ext cx="1592400" cy="355800"/>
          </a:xfrm>
          <a:prstGeom prst="rect">
            <a:avLst/>
          </a:prstGeom>
          <a:solidFill>
            <a:srgbClr val="EAE1D1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100" u="none" cap="none" strike="noStrik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Alan Turing</a:t>
            </a:r>
            <a:endParaRPr b="1" i="0" sz="1100" u="none" cap="none" strike="noStrike">
              <a:solidFill>
                <a:schemeClr val="dk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172" name="Google Shape;172;p25"/>
          <p:cNvSpPr txBox="1"/>
          <p:nvPr/>
        </p:nvSpPr>
        <p:spPr>
          <a:xfrm>
            <a:off x="0" y="4716701"/>
            <a:ext cx="4808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050" u="none" cap="none" strike="noStrike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Fuente: Educar Portal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050" u="none" cap="none" strike="noStrike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https://www.youtube.com/channel/UCt80Mgy2rNwjkIT4g7SUtgg</a:t>
            </a:r>
            <a:endParaRPr/>
          </a:p>
        </p:txBody>
      </p:sp>
      <p:pic>
        <p:nvPicPr>
          <p:cNvPr id="173" name="Google Shape;173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77302" y="12"/>
            <a:ext cx="1072573" cy="475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174" name="Google Shape;174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60200" y="11887"/>
            <a:ext cx="1016688" cy="4519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/>
          <p:nvPr/>
        </p:nvSpPr>
        <p:spPr>
          <a:xfrm>
            <a:off x="-25750" y="463650"/>
            <a:ext cx="9169800" cy="160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82000">
                <a:srgbClr val="808080"/>
              </a:gs>
              <a:gs pos="100000">
                <a:srgbClr val="0000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6"/>
          <p:cNvSpPr txBox="1"/>
          <p:nvPr>
            <p:ph type="title"/>
          </p:nvPr>
        </p:nvSpPr>
        <p:spPr>
          <a:xfrm>
            <a:off x="311700" y="219050"/>
            <a:ext cx="8520600" cy="61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2700">
                <a:solidFill>
                  <a:srgbClr val="0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El Perceptron (1957)</a:t>
            </a:r>
            <a:endParaRPr b="1" sz="2700">
              <a:solidFill>
                <a:srgbClr val="000000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181" name="Google Shape;181;p26"/>
          <p:cNvSpPr txBox="1"/>
          <p:nvPr/>
        </p:nvSpPr>
        <p:spPr>
          <a:xfrm>
            <a:off x="78196" y="984408"/>
            <a:ext cx="6822000" cy="10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Un nuevo concepto muy </a:t>
            </a:r>
            <a:r>
              <a:rPr b="1" i="0" lang="es" sz="1800" u="none" cap="none" strike="noStrike">
                <a:solidFill>
                  <a:srgbClr val="000000"/>
                </a:solidFill>
                <a:highlight>
                  <a:srgbClr val="ADE60A"/>
                </a:highlight>
                <a:latin typeface="Dosis"/>
                <a:ea typeface="Dosis"/>
                <a:cs typeface="Dosis"/>
                <a:sym typeface="Dosis"/>
              </a:rPr>
              <a:t>“prometedor” </a:t>
            </a:r>
            <a:r>
              <a:rPr b="1" i="0" lang="e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dentro de la computación</a:t>
            </a:r>
            <a:endParaRPr/>
          </a:p>
          <a:p>
            <a:pPr indent="-285750" lvl="0" marL="28575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Se tiene un algoritmo capaz de </a:t>
            </a:r>
            <a:r>
              <a:rPr b="1" i="0" lang="es" sz="1800" u="none" cap="none" strike="noStrike">
                <a:solidFill>
                  <a:srgbClr val="000000"/>
                </a:solidFill>
                <a:highlight>
                  <a:srgbClr val="ADE60A"/>
                </a:highlight>
                <a:latin typeface="Dosis"/>
                <a:ea typeface="Dosis"/>
                <a:cs typeface="Dosis"/>
                <a:sym typeface="Dosis"/>
              </a:rPr>
              <a:t>“aprender”  </a:t>
            </a:r>
            <a:endParaRPr/>
          </a:p>
          <a:p>
            <a:pPr indent="-285750" lvl="0" marL="28575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El algoritmo es capaz de </a:t>
            </a:r>
            <a:r>
              <a:rPr b="1" i="0" lang="es" sz="1800" u="none" cap="none" strike="noStrike">
                <a:solidFill>
                  <a:srgbClr val="000000"/>
                </a:solidFill>
                <a:highlight>
                  <a:srgbClr val="ADE60A"/>
                </a:highlight>
                <a:latin typeface="Dosis"/>
                <a:ea typeface="Dosis"/>
                <a:cs typeface="Dosis"/>
                <a:sym typeface="Dosis"/>
              </a:rPr>
              <a:t>reconocer</a:t>
            </a:r>
            <a:r>
              <a:rPr b="1" i="0" lang="e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 letras , números e imágenes</a:t>
            </a:r>
            <a:endParaRPr/>
          </a:p>
          <a:p>
            <a:pPr indent="-285750" lvl="0" marL="28575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Se contaba ya con el primer algoritmo de </a:t>
            </a:r>
            <a:r>
              <a:rPr b="1" i="0" lang="es" sz="1800" u="none" cap="none" strike="noStrike">
                <a:solidFill>
                  <a:srgbClr val="000000"/>
                </a:solidFill>
                <a:highlight>
                  <a:srgbClr val="ADE60A"/>
                </a:highlight>
                <a:latin typeface="Dosis"/>
                <a:ea typeface="Dosis"/>
                <a:cs typeface="Dosis"/>
                <a:sym typeface="Dosis"/>
              </a:rPr>
              <a:t>Red Neuronal</a:t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descr="Kernelled Connections: The Perceptron as Diagram - &amp;&amp;&amp; Journal&amp;&amp;&amp; Journal" id="182" name="Google Shape;182;p26"/>
          <p:cNvPicPr preferRelativeResize="0"/>
          <p:nvPr/>
        </p:nvPicPr>
        <p:blipFill rotWithShape="1">
          <a:blip r:embed="rId4">
            <a:alphaModFix/>
          </a:blip>
          <a:srcRect b="4383" l="1029" r="0" t="1957"/>
          <a:stretch/>
        </p:blipFill>
        <p:spPr>
          <a:xfrm>
            <a:off x="6128357" y="1450231"/>
            <a:ext cx="2937447" cy="363481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descr="Image for post" id="183" name="Google Shape;183;p26"/>
          <p:cNvPicPr preferRelativeResize="0"/>
          <p:nvPr/>
        </p:nvPicPr>
        <p:blipFill rotWithShape="1">
          <a:blip r:embed="rId5">
            <a:alphaModFix/>
          </a:blip>
          <a:srcRect b="1173" l="2816" r="2674" t="3424"/>
          <a:stretch/>
        </p:blipFill>
        <p:spPr>
          <a:xfrm>
            <a:off x="197399" y="2638985"/>
            <a:ext cx="1949824" cy="241710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184" name="Google Shape;184;p26"/>
          <p:cNvSpPr txBox="1"/>
          <p:nvPr/>
        </p:nvSpPr>
        <p:spPr>
          <a:xfrm>
            <a:off x="132580" y="4532874"/>
            <a:ext cx="1666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Mark I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Perceptron Machine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tina perceptron" id="185" name="Google Shape;185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26130" y="2634167"/>
            <a:ext cx="3823320" cy="24219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186" name="Google Shape;186;p26"/>
          <p:cNvSpPr txBox="1"/>
          <p:nvPr/>
        </p:nvSpPr>
        <p:spPr>
          <a:xfrm>
            <a:off x="6900161" y="4700294"/>
            <a:ext cx="1592400" cy="355800"/>
          </a:xfrm>
          <a:prstGeom prst="rect">
            <a:avLst/>
          </a:prstGeom>
          <a:solidFill>
            <a:srgbClr val="EAE1D1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100" u="none" cap="none" strike="noStrik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Frank Rosenblatt</a:t>
            </a:r>
            <a:endParaRPr b="1" i="0" sz="1100" u="none" cap="none" strike="noStrike">
              <a:solidFill>
                <a:schemeClr val="dk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187" name="Google Shape;187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77302" y="12"/>
            <a:ext cx="1072573" cy="475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188" name="Google Shape;188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60200" y="11887"/>
            <a:ext cx="1016688" cy="4519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/>
          <p:nvPr/>
        </p:nvSpPr>
        <p:spPr>
          <a:xfrm>
            <a:off x="-25750" y="463650"/>
            <a:ext cx="9169800" cy="160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82000">
                <a:srgbClr val="808080"/>
              </a:gs>
              <a:gs pos="100000">
                <a:srgbClr val="0000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7"/>
          <p:cNvSpPr txBox="1"/>
          <p:nvPr>
            <p:ph type="title"/>
          </p:nvPr>
        </p:nvSpPr>
        <p:spPr>
          <a:xfrm>
            <a:off x="311700" y="219050"/>
            <a:ext cx="8520600" cy="61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2700">
                <a:solidFill>
                  <a:srgbClr val="0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El Perceptron (1957)</a:t>
            </a:r>
            <a:endParaRPr b="1" sz="2700">
              <a:solidFill>
                <a:srgbClr val="000000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195" name="Google Shape;195;p27"/>
          <p:cNvSpPr txBox="1"/>
          <p:nvPr/>
        </p:nvSpPr>
        <p:spPr>
          <a:xfrm>
            <a:off x="0" y="1934837"/>
            <a:ext cx="2978400" cy="20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Rossenblatt se jactaba en el año 1958 de que el Perceptron era embrión de un computadora electrónica que podrá caminar, hablar, ver, escribir, reproducirse y tener consciencia de su existencia.</a:t>
            </a:r>
            <a:endParaRPr b="1"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6" name="Google Shape;196;p27"/>
          <p:cNvSpPr txBox="1"/>
          <p:nvPr/>
        </p:nvSpPr>
        <p:spPr>
          <a:xfrm>
            <a:off x="0" y="4716701"/>
            <a:ext cx="272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050" u="none" cap="none" strike="noStrike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Fuente: The Machine that Changed the World - Episode 4 - The Thinking Machine 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77302" y="12"/>
            <a:ext cx="1072573" cy="475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198" name="Google Shape;198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60200" y="11887"/>
            <a:ext cx="1016688" cy="4519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/>
          <p:nvPr/>
        </p:nvSpPr>
        <p:spPr>
          <a:xfrm>
            <a:off x="-25750" y="463650"/>
            <a:ext cx="9169800" cy="160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82000">
                <a:srgbClr val="808080"/>
              </a:gs>
              <a:gs pos="100000">
                <a:srgbClr val="0000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8"/>
          <p:cNvSpPr txBox="1"/>
          <p:nvPr>
            <p:ph type="title"/>
          </p:nvPr>
        </p:nvSpPr>
        <p:spPr>
          <a:xfrm>
            <a:off x="311700" y="219050"/>
            <a:ext cx="8520600" cy="61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2700">
                <a:solidFill>
                  <a:srgbClr val="0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El Invierno de la IA (1969)</a:t>
            </a:r>
            <a:endParaRPr b="1" sz="2700">
              <a:solidFill>
                <a:srgbClr val="000000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205" name="Google Shape;205;p28"/>
          <p:cNvSpPr txBox="1"/>
          <p:nvPr/>
        </p:nvSpPr>
        <p:spPr>
          <a:xfrm>
            <a:off x="72992" y="891134"/>
            <a:ext cx="7869000" cy="10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El modelo de “perceptrón” no podía resolver cualquier tipo de </a:t>
            </a:r>
            <a:r>
              <a:rPr b="1" i="0" lang="es" sz="1800" u="none" cap="none" strike="noStrike">
                <a:solidFill>
                  <a:srgbClr val="000000"/>
                </a:solidFill>
                <a:highlight>
                  <a:srgbClr val="ADE60A"/>
                </a:highlight>
                <a:latin typeface="Dosis"/>
                <a:ea typeface="Dosis"/>
                <a:cs typeface="Dosis"/>
                <a:sym typeface="Dosis"/>
              </a:rPr>
              <a:t>problema lógico </a:t>
            </a:r>
            <a:endParaRPr/>
          </a:p>
          <a:p>
            <a:pPr indent="-285750" lvl="0" marL="28575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Minsky y Papert demuestran que el </a:t>
            </a:r>
            <a:r>
              <a:rPr b="1" i="0" lang="es" sz="1800" u="none" cap="none" strike="noStrike">
                <a:solidFill>
                  <a:srgbClr val="000000"/>
                </a:solidFill>
                <a:highlight>
                  <a:srgbClr val="ADE60A"/>
                </a:highlight>
                <a:latin typeface="Dosis"/>
                <a:ea typeface="Dosis"/>
                <a:cs typeface="Dosis"/>
                <a:sym typeface="Dosis"/>
              </a:rPr>
              <a:t>problema XOR </a:t>
            </a:r>
            <a:r>
              <a:rPr b="1" i="0" lang="e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era una frontera infranqueable</a:t>
            </a:r>
            <a:endParaRPr/>
          </a:p>
          <a:p>
            <a:pPr indent="-285750" lvl="0" marL="28575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Esto “apaga” el campo de la IA por los siguientes 15 – 20 años </a:t>
            </a:r>
            <a:endParaRPr b="1" i="0" sz="1800" u="none" cap="none" strike="noStrike">
              <a:solidFill>
                <a:srgbClr val="000000"/>
              </a:solidFill>
              <a:highlight>
                <a:srgbClr val="ADE60A"/>
              </a:highlight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descr="Perceptrons de Marvin L Minsky, Seymour A Papert: Very Good Soft cover  (1988) Second | Journobooks" id="206" name="Google Shape;20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18960" y="1728930"/>
            <a:ext cx="2046095" cy="334646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descr="Demystifying the XOR problem - DEV" id="207" name="Google Shape;207;p28"/>
          <p:cNvPicPr preferRelativeResize="0"/>
          <p:nvPr/>
        </p:nvPicPr>
        <p:blipFill rotWithShape="1">
          <a:blip r:embed="rId5">
            <a:alphaModFix/>
          </a:blip>
          <a:srcRect b="0" l="0" r="0" t="18824"/>
          <a:stretch/>
        </p:blipFill>
        <p:spPr>
          <a:xfrm>
            <a:off x="178944" y="1995818"/>
            <a:ext cx="6537740" cy="2985248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8"/>
          <p:cNvSpPr txBox="1"/>
          <p:nvPr/>
        </p:nvSpPr>
        <p:spPr>
          <a:xfrm>
            <a:off x="0" y="4889584"/>
            <a:ext cx="44175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050" u="none" cap="none" strike="noStrike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Fuente: https://dev.to/jbahire/demystifying-the-xor-problem-1blk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8"/>
          <p:cNvSpPr/>
          <p:nvPr/>
        </p:nvSpPr>
        <p:spPr>
          <a:xfrm>
            <a:off x="4074459" y="2312898"/>
            <a:ext cx="1971003" cy="1810008"/>
          </a:xfrm>
          <a:custGeom>
            <a:rect b="b" l="l" r="r" t="t"/>
            <a:pathLst>
              <a:path extrusionOk="0" h="1842247" w="1922930">
                <a:moveTo>
                  <a:pt x="0" y="0"/>
                </a:moveTo>
                <a:lnTo>
                  <a:pt x="0" y="0"/>
                </a:lnTo>
                <a:lnTo>
                  <a:pt x="1922930" y="1842247"/>
                </a:lnTo>
              </a:path>
            </a:pathLst>
          </a:custGeom>
          <a:noFill/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8"/>
          <p:cNvSpPr/>
          <p:nvPr/>
        </p:nvSpPr>
        <p:spPr>
          <a:xfrm>
            <a:off x="4572000" y="1975665"/>
            <a:ext cx="1971003" cy="1810008"/>
          </a:xfrm>
          <a:custGeom>
            <a:rect b="b" l="l" r="r" t="t"/>
            <a:pathLst>
              <a:path extrusionOk="0" h="1842247" w="1922930">
                <a:moveTo>
                  <a:pt x="0" y="0"/>
                </a:moveTo>
                <a:lnTo>
                  <a:pt x="0" y="0"/>
                </a:lnTo>
                <a:lnTo>
                  <a:pt x="1922930" y="1842247"/>
                </a:lnTo>
              </a:path>
            </a:pathLst>
          </a:custGeom>
          <a:noFill/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77302" y="12"/>
            <a:ext cx="1072573" cy="475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212" name="Google Shape;212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60200" y="11887"/>
            <a:ext cx="1016688" cy="4519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/>
          <p:nvPr/>
        </p:nvSpPr>
        <p:spPr>
          <a:xfrm>
            <a:off x="-25750" y="463650"/>
            <a:ext cx="9169800" cy="160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82000">
                <a:srgbClr val="808080"/>
              </a:gs>
              <a:gs pos="100000">
                <a:srgbClr val="0000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9"/>
          <p:cNvSpPr txBox="1"/>
          <p:nvPr>
            <p:ph type="title"/>
          </p:nvPr>
        </p:nvSpPr>
        <p:spPr>
          <a:xfrm>
            <a:off x="311700" y="219050"/>
            <a:ext cx="8520600" cy="61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2700">
                <a:solidFill>
                  <a:srgbClr val="0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“BackPropagation” (1986)</a:t>
            </a:r>
            <a:endParaRPr b="1" sz="2700">
              <a:solidFill>
                <a:srgbClr val="000000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219" name="Google Shape;219;p29"/>
          <p:cNvSpPr txBox="1"/>
          <p:nvPr/>
        </p:nvSpPr>
        <p:spPr>
          <a:xfrm>
            <a:off x="72992" y="891134"/>
            <a:ext cx="8902800" cy="10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Modelos de mayor complejidad encontraban solución trabajando con </a:t>
            </a:r>
            <a:r>
              <a:rPr b="1" i="0" lang="es" sz="1800" u="none" cap="none" strike="noStrike">
                <a:solidFill>
                  <a:srgbClr val="000000"/>
                </a:solidFill>
                <a:highlight>
                  <a:srgbClr val="ADE60A"/>
                </a:highlight>
                <a:latin typeface="Dosis"/>
                <a:ea typeface="Dosis"/>
                <a:cs typeface="Dosis"/>
                <a:sym typeface="Dosis"/>
              </a:rPr>
              <a:t>múltiples capas</a:t>
            </a:r>
            <a:endParaRPr/>
          </a:p>
          <a:p>
            <a:pPr indent="-285750" lvl="0" marL="28575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El propósito ahora era </a:t>
            </a:r>
            <a:r>
              <a:rPr b="1" i="0" lang="es" sz="1800" u="none" cap="none" strike="noStrike">
                <a:solidFill>
                  <a:srgbClr val="000000"/>
                </a:solidFill>
                <a:highlight>
                  <a:srgbClr val="ADE60A"/>
                </a:highlight>
                <a:latin typeface="Dosis"/>
                <a:ea typeface="Dosis"/>
                <a:cs typeface="Dosis"/>
                <a:sym typeface="Dosis"/>
              </a:rPr>
              <a:t>“entrenar” </a:t>
            </a:r>
            <a:r>
              <a:rPr b="1" i="0" lang="e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algoritmos para encontrar soluciones de forma automática</a:t>
            </a:r>
            <a:endParaRPr/>
          </a:p>
          <a:p>
            <a:pPr indent="-285750" lvl="0" marL="28575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Rumelhart, Hinton y Williams demuestran como entrenar </a:t>
            </a:r>
            <a:r>
              <a:rPr b="1" i="0" lang="es" sz="1800" u="none" cap="none" strike="noStrike">
                <a:solidFill>
                  <a:srgbClr val="000000"/>
                </a:solidFill>
                <a:highlight>
                  <a:srgbClr val="ADE60A"/>
                </a:highlight>
                <a:latin typeface="Dosis"/>
                <a:ea typeface="Dosis"/>
                <a:cs typeface="Dosis"/>
                <a:sym typeface="Dosis"/>
              </a:rPr>
              <a:t>redes neuronales de múltiples capas   </a:t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20" name="Google Shape;220;p29"/>
          <p:cNvPicPr preferRelativeResize="0"/>
          <p:nvPr/>
        </p:nvPicPr>
        <p:blipFill rotWithShape="1">
          <a:blip r:embed="rId4">
            <a:alphaModFix/>
          </a:blip>
          <a:srcRect b="-3009" l="2481" r="5267" t="3010"/>
          <a:stretch/>
        </p:blipFill>
        <p:spPr>
          <a:xfrm>
            <a:off x="126001" y="2158939"/>
            <a:ext cx="5623451" cy="291001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descr="Back-Propagation and Geoffrey Hinton – mc.ai" id="221" name="Google Shape;221;p29"/>
          <p:cNvPicPr preferRelativeResize="0"/>
          <p:nvPr/>
        </p:nvPicPr>
        <p:blipFill rotWithShape="1">
          <a:blip r:embed="rId5">
            <a:alphaModFix/>
          </a:blip>
          <a:srcRect b="0" l="29842" r="1584" t="0"/>
          <a:stretch/>
        </p:blipFill>
        <p:spPr>
          <a:xfrm>
            <a:off x="6059032" y="2158939"/>
            <a:ext cx="2914885" cy="28016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222" name="Google Shape;222;p29"/>
          <p:cNvSpPr txBox="1"/>
          <p:nvPr/>
        </p:nvSpPr>
        <p:spPr>
          <a:xfrm>
            <a:off x="6720296" y="4511260"/>
            <a:ext cx="1592400" cy="355800"/>
          </a:xfrm>
          <a:prstGeom prst="rect">
            <a:avLst/>
          </a:prstGeom>
          <a:solidFill>
            <a:srgbClr val="EAE1D1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100" u="none" cap="none" strike="noStrik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Geoffrey Hinton</a:t>
            </a:r>
            <a:endParaRPr b="1" i="0" sz="1100" u="none" cap="none" strike="noStrike">
              <a:solidFill>
                <a:schemeClr val="dk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223" name="Google Shape;223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77302" y="12"/>
            <a:ext cx="1072573" cy="475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224" name="Google Shape;224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60200" y="11887"/>
            <a:ext cx="1016688" cy="4519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/>
          <p:nvPr/>
        </p:nvSpPr>
        <p:spPr>
          <a:xfrm>
            <a:off x="-25750" y="463650"/>
            <a:ext cx="9169800" cy="160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82000">
                <a:srgbClr val="808080"/>
              </a:gs>
              <a:gs pos="100000">
                <a:srgbClr val="0000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0"/>
          <p:cNvSpPr txBox="1"/>
          <p:nvPr>
            <p:ph type="title"/>
          </p:nvPr>
        </p:nvSpPr>
        <p:spPr>
          <a:xfrm>
            <a:off x="311700" y="219050"/>
            <a:ext cx="8520600" cy="61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2700">
                <a:solidFill>
                  <a:srgbClr val="0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“Support Vector Machines” (1995)</a:t>
            </a:r>
            <a:endParaRPr b="1" sz="2700">
              <a:solidFill>
                <a:srgbClr val="000000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231" name="Google Shape;231;p30"/>
          <p:cNvSpPr txBox="1"/>
          <p:nvPr/>
        </p:nvSpPr>
        <p:spPr>
          <a:xfrm>
            <a:off x="72991" y="891134"/>
            <a:ext cx="8825700" cy="10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Se desarrolla el método de </a:t>
            </a:r>
            <a:r>
              <a:rPr b="1" i="0" lang="es" sz="1800" u="none" cap="none" strike="noStrike">
                <a:solidFill>
                  <a:srgbClr val="000000"/>
                </a:solidFill>
                <a:highlight>
                  <a:srgbClr val="ADE60A"/>
                </a:highlight>
                <a:latin typeface="Dosis"/>
                <a:ea typeface="Dosis"/>
                <a:cs typeface="Dosis"/>
                <a:sym typeface="Dosis"/>
              </a:rPr>
              <a:t>clasificación – regresión  binaria </a:t>
            </a:r>
            <a:r>
              <a:rPr b="1" i="0" lang="e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SVM en la década de 1990 </a:t>
            </a:r>
            <a:endParaRPr b="1" i="0" sz="1800" u="none" cap="none" strike="noStrike">
              <a:solidFill>
                <a:srgbClr val="000000"/>
              </a:solidFill>
              <a:highlight>
                <a:srgbClr val="ADE60A"/>
              </a:highlight>
              <a:latin typeface="Dosis"/>
              <a:ea typeface="Dosis"/>
              <a:cs typeface="Dosis"/>
              <a:sym typeface="Dosis"/>
            </a:endParaRPr>
          </a:p>
          <a:p>
            <a:pPr indent="-285750" lvl="0" marL="28575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Debido a sus aplicaciones, se considera un referente dentro del ML </a:t>
            </a:r>
            <a:endParaRPr b="1"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85750" lvl="0" marL="28575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Su fundamento radica en el </a:t>
            </a:r>
            <a:r>
              <a:rPr b="1" i="0" lang="es" sz="1800" u="none" cap="none" strike="noStrike">
                <a:solidFill>
                  <a:srgbClr val="000000"/>
                </a:solidFill>
                <a:highlight>
                  <a:srgbClr val="ADE60A"/>
                </a:highlight>
                <a:latin typeface="Dosis"/>
                <a:ea typeface="Dosis"/>
                <a:cs typeface="Dosis"/>
                <a:sym typeface="Dosis"/>
              </a:rPr>
              <a:t>Maximal Margin Classifier  </a:t>
            </a:r>
            <a:r>
              <a:rPr b="1" i="0" lang="e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y a su vez en el concepto de </a:t>
            </a:r>
            <a:r>
              <a:rPr b="1" i="0" lang="es" sz="1800" u="none" cap="none" strike="noStrike">
                <a:solidFill>
                  <a:srgbClr val="000000"/>
                </a:solidFill>
                <a:highlight>
                  <a:srgbClr val="ADE60A"/>
                </a:highlight>
                <a:latin typeface="Dosis"/>
                <a:ea typeface="Dosis"/>
                <a:cs typeface="Dosis"/>
                <a:sym typeface="Dosis"/>
              </a:rPr>
              <a:t>hiperplano </a:t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2" name="Google Shape;232;p30"/>
          <p:cNvSpPr txBox="1"/>
          <p:nvPr/>
        </p:nvSpPr>
        <p:spPr>
          <a:xfrm>
            <a:off x="0" y="4889584"/>
            <a:ext cx="5006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050" u="none" cap="none" strike="noStrike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Fuente: https://www.iartificial.net/maquinas-de-vectores-de-soporte-svm/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upport Vector Machines. Explanation of SVM algorithm… | by JYOTHI P |  Medium" id="233" name="Google Shape;23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48227" y="2205322"/>
            <a:ext cx="2140093" cy="275705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234" name="Google Shape;234;p30"/>
          <p:cNvSpPr txBox="1"/>
          <p:nvPr/>
        </p:nvSpPr>
        <p:spPr>
          <a:xfrm>
            <a:off x="7122094" y="4533695"/>
            <a:ext cx="1592400" cy="355800"/>
          </a:xfrm>
          <a:prstGeom prst="rect">
            <a:avLst/>
          </a:prstGeom>
          <a:solidFill>
            <a:srgbClr val="EAE1D1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100" u="none" cap="none" strike="noStrik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Frank Rosenblatt</a:t>
            </a:r>
            <a:endParaRPr b="1" i="0" sz="1100" u="none" cap="none" strike="noStrike">
              <a:solidFill>
                <a:schemeClr val="dk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descr="Vectores de Soporte en SVM" id="235" name="Google Shape;235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3312" y="2205322"/>
            <a:ext cx="4589481" cy="260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77302" y="12"/>
            <a:ext cx="1072573" cy="475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237" name="Google Shape;237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60200" y="11887"/>
            <a:ext cx="1016688" cy="4519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/>
          <p:nvPr/>
        </p:nvSpPr>
        <p:spPr>
          <a:xfrm>
            <a:off x="-25750" y="463650"/>
            <a:ext cx="9169800" cy="160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82000">
                <a:srgbClr val="808080"/>
              </a:gs>
              <a:gs pos="100000">
                <a:srgbClr val="0000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1"/>
          <p:cNvSpPr txBox="1"/>
          <p:nvPr>
            <p:ph type="title"/>
          </p:nvPr>
        </p:nvSpPr>
        <p:spPr>
          <a:xfrm>
            <a:off x="311700" y="219050"/>
            <a:ext cx="8520600" cy="61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2700">
                <a:solidFill>
                  <a:srgbClr val="0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“Inicio Deep Learning” (2006)</a:t>
            </a:r>
            <a:endParaRPr b="1" sz="2700">
              <a:solidFill>
                <a:srgbClr val="000000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244" name="Google Shape;244;p31"/>
          <p:cNvSpPr txBox="1"/>
          <p:nvPr/>
        </p:nvSpPr>
        <p:spPr>
          <a:xfrm>
            <a:off x="5579165" y="884519"/>
            <a:ext cx="3564900" cy="10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i="0" lang="es" sz="1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Hinton introduce la idea del </a:t>
            </a:r>
            <a:r>
              <a:rPr b="1" i="0" lang="es" sz="1600" u="none" cap="none" strike="noStrike">
                <a:solidFill>
                  <a:srgbClr val="000000"/>
                </a:solidFill>
                <a:highlight>
                  <a:srgbClr val="ADE60A"/>
                </a:highlight>
                <a:latin typeface="Dosis"/>
                <a:ea typeface="Dosis"/>
                <a:cs typeface="Dosis"/>
                <a:sym typeface="Dosis"/>
              </a:rPr>
              <a:t>pre - entrenamiento no supervisado </a:t>
            </a:r>
            <a:r>
              <a:rPr b="1" i="0" lang="es" sz="1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(Deep Belief Network)</a:t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highlight>
                <a:srgbClr val="ADE60A"/>
              </a:highlight>
              <a:latin typeface="Dosis"/>
              <a:ea typeface="Dosis"/>
              <a:cs typeface="Dosis"/>
              <a:sym typeface="Dosis"/>
            </a:endParaRPr>
          </a:p>
          <a:p>
            <a:pPr indent="-285750" lvl="0" marL="28575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i="0" lang="es" sz="1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Esta estrategia permitía entrenar redes cada vez mas profundas  (varias capas) </a:t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85750" lvl="0" marL="28575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i="0" lang="es" sz="1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Debido a ello fue cambiando de ”Neural Networks”  a </a:t>
            </a:r>
            <a:r>
              <a:rPr b="1" i="0" lang="es" sz="1600" u="none" cap="none" strike="noStrike">
                <a:solidFill>
                  <a:srgbClr val="000000"/>
                </a:solidFill>
                <a:highlight>
                  <a:srgbClr val="ADE60A"/>
                </a:highlight>
                <a:latin typeface="Dosis"/>
                <a:ea typeface="Dosis"/>
                <a:cs typeface="Dosis"/>
                <a:sym typeface="Dosis"/>
              </a:rPr>
              <a:t>“Deep Learning” </a:t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45" name="Google Shape;24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75503" y="3704692"/>
            <a:ext cx="3213357" cy="65940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246" name="Google Shape;246;p31"/>
          <p:cNvSpPr txBox="1"/>
          <p:nvPr/>
        </p:nvSpPr>
        <p:spPr>
          <a:xfrm>
            <a:off x="5426765" y="4779444"/>
            <a:ext cx="3773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050" u="none" cap="none" strike="noStrike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Fuente: Bloomberg Quicktake https://www.youtube.com/watch?v=l9RWTMNnvi4&amp;t=340s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77302" y="12"/>
            <a:ext cx="1072573" cy="475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248" name="Google Shape;248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60200" y="11887"/>
            <a:ext cx="1016688" cy="4519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5411975" y="72650"/>
            <a:ext cx="3647100" cy="672300"/>
          </a:xfrm>
          <a:prstGeom prst="rect">
            <a:avLst/>
          </a:prstGeom>
          <a:solidFill>
            <a:srgbClr val="FF00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192000" y="4324350"/>
            <a:ext cx="7563900" cy="272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5400000" dist="8572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F1C232"/>
                </a:solidFill>
                <a:latin typeface="Fjalla One"/>
                <a:ea typeface="Fjalla One"/>
                <a:cs typeface="Fjalla One"/>
                <a:sym typeface="Fjalla One"/>
              </a:rPr>
              <a:t>I N T R O D U C C I Ó N</a:t>
            </a:r>
            <a:endParaRPr sz="3600">
              <a:solidFill>
                <a:srgbClr val="F1C23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5390700" y="55025"/>
            <a:ext cx="3753300" cy="214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latin typeface="Share Tech Mono"/>
                <a:ea typeface="Share Tech Mono"/>
                <a:cs typeface="Share Tech Mono"/>
                <a:sym typeface="Share Tech Mono"/>
              </a:rPr>
              <a:t>2014 Nikon Photomicrography Competition</a:t>
            </a:r>
            <a:endParaRPr b="1" sz="800"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latin typeface="Share Tech Mono"/>
                <a:ea typeface="Share Tech Mono"/>
                <a:cs typeface="Share Tech Mono"/>
                <a:sym typeface="Share Tech Mono"/>
              </a:rPr>
              <a:t>Chao Zhang</a:t>
            </a:r>
            <a:endParaRPr b="1" sz="800"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latin typeface="Share Tech Mono"/>
                <a:ea typeface="Share Tech Mono"/>
                <a:cs typeface="Share Tech Mono"/>
                <a:sym typeface="Share Tech Mono"/>
              </a:rPr>
              <a:t>National Astronomical Observatories, Chinese Academy of Sciences</a:t>
            </a:r>
            <a:endParaRPr b="1" sz="800"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latin typeface="Share Tech Mono"/>
                <a:ea typeface="Share Tech Mono"/>
                <a:cs typeface="Share Tech Mono"/>
                <a:sym typeface="Share Tech Mono"/>
              </a:rPr>
              <a:t>Magnesium chloride and potassium alum mixture.</a:t>
            </a:r>
            <a:endParaRPr sz="800"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800"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/>
          <p:nvPr/>
        </p:nvSpPr>
        <p:spPr>
          <a:xfrm>
            <a:off x="-25750" y="463650"/>
            <a:ext cx="9169800" cy="160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82000">
                <a:srgbClr val="808080"/>
              </a:gs>
              <a:gs pos="100000">
                <a:srgbClr val="0000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2"/>
          <p:cNvSpPr txBox="1"/>
          <p:nvPr>
            <p:ph type="title"/>
          </p:nvPr>
        </p:nvSpPr>
        <p:spPr>
          <a:xfrm>
            <a:off x="311700" y="219050"/>
            <a:ext cx="8520600" cy="61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2700">
                <a:solidFill>
                  <a:srgbClr val="0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“El Gran Despertar” (2012)</a:t>
            </a:r>
            <a:endParaRPr b="1" sz="2700">
              <a:solidFill>
                <a:srgbClr val="000000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255" name="Google Shape;255;p32"/>
          <p:cNvSpPr txBox="1"/>
          <p:nvPr/>
        </p:nvSpPr>
        <p:spPr>
          <a:xfrm>
            <a:off x="107665" y="786382"/>
            <a:ext cx="8902800" cy="10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La</a:t>
            </a:r>
            <a:r>
              <a:rPr b="1" i="0" lang="es" sz="1800" u="none" cap="none" strike="noStrike">
                <a:solidFill>
                  <a:srgbClr val="000000"/>
                </a:solidFill>
                <a:highlight>
                  <a:srgbClr val="ADE60A"/>
                </a:highlight>
                <a:latin typeface="Dosis"/>
                <a:ea typeface="Dosis"/>
                <a:cs typeface="Dosis"/>
                <a:sym typeface="Dosis"/>
              </a:rPr>
              <a:t> investigación </a:t>
            </a:r>
            <a:r>
              <a:rPr b="1" i="0" lang="e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en el campo de la IA se diversifica </a:t>
            </a:r>
            <a:endParaRPr b="1" i="0" sz="1800" u="none" cap="none" strike="noStrike">
              <a:solidFill>
                <a:srgbClr val="000000"/>
              </a:solidFill>
              <a:highlight>
                <a:srgbClr val="ADE60A"/>
              </a:highlight>
              <a:latin typeface="Dosis"/>
              <a:ea typeface="Dosis"/>
              <a:cs typeface="Dosis"/>
              <a:sym typeface="Dosis"/>
            </a:endParaRPr>
          </a:p>
          <a:p>
            <a:pPr indent="-285750" lvl="0" marL="28575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Las redes neuronales profundas se utilizan en el </a:t>
            </a:r>
            <a:r>
              <a:rPr b="1" i="0" lang="es" sz="1800" u="none" cap="none" strike="noStrike">
                <a:solidFill>
                  <a:srgbClr val="000000"/>
                </a:solidFill>
                <a:highlight>
                  <a:srgbClr val="ADE60A"/>
                </a:highlight>
                <a:latin typeface="Dosis"/>
                <a:ea typeface="Dosis"/>
                <a:cs typeface="Dosis"/>
                <a:sym typeface="Dosis"/>
              </a:rPr>
              <a:t>reconocimiento de voz </a:t>
            </a:r>
            <a:endParaRPr/>
          </a:p>
          <a:p>
            <a:pPr indent="-285750" lvl="0" marL="28575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Por primera vez se habla de un </a:t>
            </a:r>
            <a:r>
              <a:rPr b="1" i="0" lang="es" sz="1800" u="none" cap="none" strike="noStrike">
                <a:solidFill>
                  <a:srgbClr val="000000"/>
                </a:solidFill>
                <a:highlight>
                  <a:srgbClr val="ADE60A"/>
                </a:highlight>
                <a:latin typeface="Dosis"/>
                <a:ea typeface="Dosis"/>
                <a:cs typeface="Dosis"/>
                <a:sym typeface="Dosis"/>
              </a:rPr>
              <a:t>“Estado del arte” </a:t>
            </a:r>
            <a:r>
              <a:rPr b="1" i="0" lang="e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en el reciente campo del DL </a:t>
            </a:r>
            <a:endParaRPr b="1" i="0" sz="1800" u="none" cap="none" strike="noStrike">
              <a:solidFill>
                <a:srgbClr val="000000"/>
              </a:solidFill>
              <a:highlight>
                <a:srgbClr val="ADE60A"/>
              </a:highlight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descr="growth of machine learning papers" id="256" name="Google Shape;25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5556" y="1995818"/>
            <a:ext cx="3919468" cy="305442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descr="https://blogs.forbes.com/louiscolumbus/files/2018/01/annual-VC-investment-in-AI-startups.jpg" id="257" name="Google Shape;257;p32"/>
          <p:cNvPicPr preferRelativeResize="0"/>
          <p:nvPr/>
        </p:nvPicPr>
        <p:blipFill rotWithShape="1">
          <a:blip r:embed="rId5">
            <a:alphaModFix/>
          </a:blip>
          <a:srcRect b="11762" l="4798" r="5346" t="0"/>
          <a:stretch/>
        </p:blipFill>
        <p:spPr>
          <a:xfrm>
            <a:off x="415863" y="1995818"/>
            <a:ext cx="3922282" cy="305442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258" name="Google Shape;258;p32"/>
          <p:cNvSpPr txBox="1"/>
          <p:nvPr/>
        </p:nvSpPr>
        <p:spPr>
          <a:xfrm>
            <a:off x="502483" y="2573104"/>
            <a:ext cx="3749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050" u="none" cap="none" strike="noStrike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Fuente: Crunchbase, VentureSource, Sand Hill Econometrics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77302" y="12"/>
            <a:ext cx="1072573" cy="475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260" name="Google Shape;260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60200" y="11887"/>
            <a:ext cx="1016688" cy="4519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"/>
          <p:cNvSpPr/>
          <p:nvPr/>
        </p:nvSpPr>
        <p:spPr>
          <a:xfrm>
            <a:off x="-25750" y="463650"/>
            <a:ext cx="9169800" cy="160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82000">
                <a:srgbClr val="808080"/>
              </a:gs>
              <a:gs pos="100000">
                <a:srgbClr val="0000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3"/>
          <p:cNvSpPr txBox="1"/>
          <p:nvPr/>
        </p:nvSpPr>
        <p:spPr>
          <a:xfrm>
            <a:off x="107665" y="786382"/>
            <a:ext cx="8902800" cy="10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En el año </a:t>
            </a:r>
            <a:r>
              <a:rPr b="1" i="0" lang="es" sz="1800" u="none" cap="none" strike="noStrike">
                <a:solidFill>
                  <a:srgbClr val="000000"/>
                </a:solidFill>
                <a:highlight>
                  <a:srgbClr val="ADE60A"/>
                </a:highlight>
                <a:latin typeface="Dosis"/>
                <a:ea typeface="Dosis"/>
                <a:cs typeface="Dosis"/>
                <a:sym typeface="Dosis"/>
              </a:rPr>
              <a:t>2010 IMAGENET (15 M) </a:t>
            </a:r>
            <a:r>
              <a:rPr b="1" i="0" lang="e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es publicada por el grupo de Fei – Fei Li  de Stanford </a:t>
            </a:r>
            <a:endParaRPr b="1" i="0" sz="1800" u="none" cap="none" strike="noStrike">
              <a:solidFill>
                <a:srgbClr val="000000"/>
              </a:solidFill>
              <a:highlight>
                <a:srgbClr val="ADE60A"/>
              </a:highlight>
              <a:latin typeface="Dosis"/>
              <a:ea typeface="Dosis"/>
              <a:cs typeface="Dosis"/>
              <a:sym typeface="Dosis"/>
            </a:endParaRPr>
          </a:p>
          <a:p>
            <a:pPr indent="-285750" lvl="0" marL="28575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Inicia el LSVRC. Por obtener la  </a:t>
            </a:r>
            <a:r>
              <a:rPr b="1" i="0" lang="es" sz="1800" u="none" cap="none" strike="noStrike">
                <a:solidFill>
                  <a:srgbClr val="000000"/>
                </a:solidFill>
                <a:highlight>
                  <a:srgbClr val="ADE60A"/>
                </a:highlight>
                <a:latin typeface="Dosis"/>
                <a:ea typeface="Dosis"/>
                <a:cs typeface="Dosis"/>
                <a:sym typeface="Dosis"/>
              </a:rPr>
              <a:t>“mejor predicción” </a:t>
            </a:r>
            <a:r>
              <a:rPr b="1" i="0" lang="e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en modelos de visión computacional </a:t>
            </a:r>
            <a:endParaRPr b="1" i="0" sz="1800" u="none" cap="none" strike="noStrike">
              <a:solidFill>
                <a:srgbClr val="000000"/>
              </a:solidFill>
              <a:highlight>
                <a:srgbClr val="ADE60A"/>
              </a:highlight>
              <a:latin typeface="Dosis"/>
              <a:ea typeface="Dosis"/>
              <a:cs typeface="Dosis"/>
              <a:sym typeface="Dosis"/>
            </a:endParaRPr>
          </a:p>
          <a:p>
            <a:pPr indent="-285750" lvl="0" marL="28575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En 2012 Krizhevsky,  Sutskever y Geoff Hinton entran en la competencia </a:t>
            </a:r>
            <a:endParaRPr b="1" i="0" sz="1800" u="none" cap="none" strike="noStrike">
              <a:solidFill>
                <a:srgbClr val="000000"/>
              </a:solidFill>
              <a:highlight>
                <a:srgbClr val="ADE60A"/>
              </a:highlight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descr="NVIDIA and IBM Cloud Support ImageNet Large Scale Visual Recognition  Challenge | NVIDIA Developer Blog" id="267" name="Google Shape;267;p33"/>
          <p:cNvPicPr preferRelativeResize="0"/>
          <p:nvPr/>
        </p:nvPicPr>
        <p:blipFill rotWithShape="1">
          <a:blip r:embed="rId4">
            <a:alphaModFix/>
          </a:blip>
          <a:srcRect b="3883" l="0" r="5758" t="0"/>
          <a:stretch/>
        </p:blipFill>
        <p:spPr>
          <a:xfrm>
            <a:off x="5288280" y="1942477"/>
            <a:ext cx="3652607" cy="3104546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3"/>
          <p:cNvSpPr txBox="1"/>
          <p:nvPr/>
        </p:nvSpPr>
        <p:spPr>
          <a:xfrm>
            <a:off x="311700" y="219050"/>
            <a:ext cx="8520600" cy="61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s" sz="2700" u="none" cap="none" strike="noStrike">
                <a:solidFill>
                  <a:srgbClr val="0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“El Gran Despertar” (2012)</a:t>
            </a:r>
            <a:endParaRPr b="1" i="0" sz="2700" u="none" cap="none" strike="noStrike">
              <a:solidFill>
                <a:srgbClr val="000000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269" name="Google Shape;269;p33"/>
          <p:cNvSpPr/>
          <p:nvPr/>
        </p:nvSpPr>
        <p:spPr>
          <a:xfrm>
            <a:off x="5558606" y="4391442"/>
            <a:ext cx="12153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100" u="none" cap="none" strike="noStrike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Fuente: NVIDIA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77302" y="12"/>
            <a:ext cx="1072573" cy="475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271" name="Google Shape;271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60200" y="11887"/>
            <a:ext cx="1016688" cy="4519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/>
          <p:nvPr/>
        </p:nvSpPr>
        <p:spPr>
          <a:xfrm>
            <a:off x="-25750" y="463650"/>
            <a:ext cx="9169800" cy="160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82000">
                <a:srgbClr val="808080"/>
              </a:gs>
              <a:gs pos="100000">
                <a:srgbClr val="0000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4"/>
          <p:cNvSpPr txBox="1"/>
          <p:nvPr/>
        </p:nvSpPr>
        <p:spPr>
          <a:xfrm>
            <a:off x="311700" y="219050"/>
            <a:ext cx="8520600" cy="61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s" sz="2700" u="none" cap="none" strike="noStrike">
                <a:solidFill>
                  <a:srgbClr val="0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Detonadores del auge (2012 - ?)</a:t>
            </a:r>
            <a:endParaRPr b="1" i="0" sz="2700" u="none" cap="none" strike="noStrike">
              <a:solidFill>
                <a:srgbClr val="000000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278" name="Google Shape;278;p34"/>
          <p:cNvSpPr txBox="1"/>
          <p:nvPr/>
        </p:nvSpPr>
        <p:spPr>
          <a:xfrm>
            <a:off x="290261" y="1303637"/>
            <a:ext cx="2277000" cy="654300"/>
          </a:xfrm>
          <a:prstGeom prst="rect">
            <a:avLst/>
          </a:prstGeom>
          <a:solidFill>
            <a:srgbClr val="EAE1D1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" sz="1600" u="none" cap="none" strike="noStrik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GRANDES CONJUNTOS DE DATOS </a:t>
            </a:r>
            <a:endParaRPr b="1" i="0" sz="1600" u="none" cap="none" strike="noStrike">
              <a:solidFill>
                <a:schemeClr val="dk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279" name="Google Shape;279;p34"/>
          <p:cNvSpPr txBox="1"/>
          <p:nvPr/>
        </p:nvSpPr>
        <p:spPr>
          <a:xfrm>
            <a:off x="3411992" y="1303637"/>
            <a:ext cx="2277000" cy="654300"/>
          </a:xfrm>
          <a:prstGeom prst="rect">
            <a:avLst/>
          </a:prstGeom>
          <a:solidFill>
            <a:srgbClr val="EAE1D1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" sz="2400" u="none" cap="none" strike="noStrik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HARDWARE</a:t>
            </a:r>
            <a:endParaRPr b="1" i="0" sz="1600" u="none" cap="none" strike="noStrike">
              <a:solidFill>
                <a:schemeClr val="dk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280" name="Google Shape;280;p34"/>
          <p:cNvSpPr txBox="1"/>
          <p:nvPr/>
        </p:nvSpPr>
        <p:spPr>
          <a:xfrm>
            <a:off x="6533724" y="1303637"/>
            <a:ext cx="2277000" cy="654300"/>
          </a:xfrm>
          <a:prstGeom prst="rect">
            <a:avLst/>
          </a:prstGeom>
          <a:solidFill>
            <a:srgbClr val="EAE1D1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" sz="2400" u="none" cap="none" strike="noStrik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SOFTWARE</a:t>
            </a:r>
            <a:endParaRPr b="1" i="0" sz="1600" u="none" cap="none" strike="noStrike">
              <a:solidFill>
                <a:schemeClr val="dk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281" name="Google Shape;281;p34"/>
          <p:cNvSpPr/>
          <p:nvPr/>
        </p:nvSpPr>
        <p:spPr>
          <a:xfrm>
            <a:off x="175777" y="914805"/>
            <a:ext cx="508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Los motivos principales del resurgimiento de las RN como técnicas de ML.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4"/>
          <p:cNvSpPr/>
          <p:nvPr/>
        </p:nvSpPr>
        <p:spPr>
          <a:xfrm>
            <a:off x="120618" y="2039030"/>
            <a:ext cx="26163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s" sz="14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Grandes conjuntos de datos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s" sz="14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Densificación de la información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s" sz="14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Necesidad de estructuración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s" sz="14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Fácil recolección de datos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s" sz="14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Capacidad de almacenamiento   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4"/>
          <p:cNvSpPr/>
          <p:nvPr/>
        </p:nvSpPr>
        <p:spPr>
          <a:xfrm>
            <a:off x="2968071" y="2035898"/>
            <a:ext cx="32448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s" sz="14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Unidades de procesamiento grafico (GPU)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s" sz="14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Paralelización masiva de procesos 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4"/>
          <p:cNvSpPr/>
          <p:nvPr/>
        </p:nvSpPr>
        <p:spPr>
          <a:xfrm>
            <a:off x="6443902" y="2039029"/>
            <a:ext cx="2518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s" sz="14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Mejoramiento de arquitecturas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s" sz="14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Mejoramiento de técnicas 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s" sz="14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Nuevos Modelos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s" sz="14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Diversos Frameworks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240" y="3279980"/>
            <a:ext cx="2033177" cy="16990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eForce RTX Founders Edition Graphics Cards: Cool and Quiet, and Factory  Overclocked" id="286" name="Google Shape;286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28662" y="2807214"/>
            <a:ext cx="1414431" cy="742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rjeta Gráfica GeForce RTX 3080 | NVIDIA" id="287" name="Google Shape;287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81629" y="2638072"/>
            <a:ext cx="1570650" cy="7101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mazon.com: Nvidia GEFORCE GTX 1080 Ti - FE Founders Edition (Renewed):  Computers &amp; Accessories" id="288" name="Google Shape;288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98369" y="3747298"/>
            <a:ext cx="1396009" cy="10628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VIDIA resuelve retos de cómputo con Tesla K80, acelerador dual-GPU con  24GB de RAM" id="289" name="Google Shape;289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43092" y="3596172"/>
            <a:ext cx="1482362" cy="11891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est Python Libraries for Machine Learning and Deep Learning | by ..." id="290" name="Google Shape;290;p34"/>
          <p:cNvPicPr preferRelativeResize="0"/>
          <p:nvPr/>
        </p:nvPicPr>
        <p:blipFill rotWithShape="1">
          <a:blip r:embed="rId9">
            <a:alphaModFix/>
          </a:blip>
          <a:srcRect b="4587" l="15817" r="16761" t="6325"/>
          <a:stretch/>
        </p:blipFill>
        <p:spPr>
          <a:xfrm>
            <a:off x="6420859" y="2993135"/>
            <a:ext cx="2564723" cy="209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977302" y="12"/>
            <a:ext cx="1072573" cy="475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292" name="Google Shape;292;p3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060200" y="11887"/>
            <a:ext cx="1016688" cy="4519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5"/>
          <p:cNvSpPr/>
          <p:nvPr/>
        </p:nvSpPr>
        <p:spPr>
          <a:xfrm>
            <a:off x="-25750" y="463650"/>
            <a:ext cx="9169800" cy="160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82000">
                <a:srgbClr val="808080"/>
              </a:gs>
              <a:gs pos="100000">
                <a:srgbClr val="0000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5"/>
          <p:cNvSpPr txBox="1"/>
          <p:nvPr/>
        </p:nvSpPr>
        <p:spPr>
          <a:xfrm>
            <a:off x="311700" y="219050"/>
            <a:ext cx="8520600" cy="61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s" sz="2700" u="none" cap="none" strike="noStrike">
                <a:solidFill>
                  <a:srgbClr val="0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Detonadores del auge (2012 - ?)</a:t>
            </a:r>
            <a:endParaRPr b="1" i="0" sz="2700" u="none" cap="none" strike="noStrike">
              <a:solidFill>
                <a:srgbClr val="000000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299" name="Google Shape;299;p35"/>
          <p:cNvSpPr txBox="1"/>
          <p:nvPr/>
        </p:nvSpPr>
        <p:spPr>
          <a:xfrm rot="-5400000">
            <a:off x="-499649" y="2469055"/>
            <a:ext cx="2277000" cy="654300"/>
          </a:xfrm>
          <a:prstGeom prst="rect">
            <a:avLst/>
          </a:prstGeom>
          <a:solidFill>
            <a:srgbClr val="EAE1D1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" sz="1600" u="none" cap="none" strike="noStrik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GRANDES CONJUNTOS DE DATOS </a:t>
            </a:r>
            <a:endParaRPr b="1" i="0" sz="1600" u="none" cap="none" strike="noStrike">
              <a:solidFill>
                <a:schemeClr val="dk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300" name="Google Shape;300;p35"/>
          <p:cNvPicPr preferRelativeResize="0"/>
          <p:nvPr/>
        </p:nvPicPr>
        <p:blipFill rotWithShape="1">
          <a:blip r:embed="rId4">
            <a:alphaModFix/>
          </a:blip>
          <a:srcRect b="0" l="3882" r="1420" t="6305"/>
          <a:stretch/>
        </p:blipFill>
        <p:spPr>
          <a:xfrm>
            <a:off x="1356482" y="856929"/>
            <a:ext cx="7711442" cy="387841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5"/>
          <p:cNvSpPr txBox="1"/>
          <p:nvPr/>
        </p:nvSpPr>
        <p:spPr>
          <a:xfrm>
            <a:off x="0" y="4889584"/>
            <a:ext cx="8222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050" u="none" cap="none" strike="noStrike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Fuente: Goodfellow, I., Bengio, Y., Courville, A., &amp; Bengio, Y. (2016). Deep learning (Vol. 1, No. 2). Cambridge: MIT press.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2" name="Google Shape;302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77302" y="12"/>
            <a:ext cx="1072573" cy="475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303" name="Google Shape;303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60200" y="11887"/>
            <a:ext cx="1016688" cy="4519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6"/>
          <p:cNvSpPr/>
          <p:nvPr/>
        </p:nvSpPr>
        <p:spPr>
          <a:xfrm>
            <a:off x="-25750" y="463650"/>
            <a:ext cx="9169800" cy="160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82000">
                <a:srgbClr val="808080"/>
              </a:gs>
              <a:gs pos="100000">
                <a:srgbClr val="0000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6"/>
          <p:cNvSpPr txBox="1"/>
          <p:nvPr/>
        </p:nvSpPr>
        <p:spPr>
          <a:xfrm>
            <a:off x="311700" y="219050"/>
            <a:ext cx="8520600" cy="61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s" sz="2700" u="none" cap="none" strike="noStrike">
                <a:solidFill>
                  <a:srgbClr val="0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Detonadores del auge (2012 - ?)</a:t>
            </a:r>
            <a:endParaRPr b="1" i="0" sz="2700" u="none" cap="none" strike="noStrike">
              <a:solidFill>
                <a:srgbClr val="000000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310" name="Google Shape;310;p36"/>
          <p:cNvSpPr txBox="1"/>
          <p:nvPr/>
        </p:nvSpPr>
        <p:spPr>
          <a:xfrm>
            <a:off x="-25750" y="4889584"/>
            <a:ext cx="8222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050" u="none" cap="none" strike="noStrike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Fuente: Mythbusters Demo GPU versus CPU  (https://www.youtube.com/watch?v=-P28LKWTzrI&amp;t=19s)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6"/>
          <p:cNvSpPr txBox="1"/>
          <p:nvPr/>
        </p:nvSpPr>
        <p:spPr>
          <a:xfrm rot="-5400000">
            <a:off x="-499649" y="2469055"/>
            <a:ext cx="2277000" cy="654300"/>
          </a:xfrm>
          <a:prstGeom prst="rect">
            <a:avLst/>
          </a:prstGeom>
          <a:solidFill>
            <a:srgbClr val="EAE1D1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" sz="2400" u="none" cap="none" strike="noStrik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HARDWARE</a:t>
            </a:r>
            <a:endParaRPr b="1" i="0" sz="1600" u="none" cap="none" strike="noStrike">
              <a:solidFill>
                <a:schemeClr val="dk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312" name="Google Shape;312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77302" y="12"/>
            <a:ext cx="1072573" cy="475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313" name="Google Shape;313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60200" y="11887"/>
            <a:ext cx="1016688" cy="4519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 txBox="1"/>
          <p:nvPr/>
        </p:nvSpPr>
        <p:spPr>
          <a:xfrm rot="-5400000">
            <a:off x="-499649" y="2469055"/>
            <a:ext cx="2277000" cy="654300"/>
          </a:xfrm>
          <a:prstGeom prst="rect">
            <a:avLst/>
          </a:prstGeom>
          <a:solidFill>
            <a:srgbClr val="EAE1D1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" sz="2400" u="none" cap="none" strike="noStrik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SOFTWARE</a:t>
            </a:r>
            <a:endParaRPr b="1" i="0" sz="1600" u="none" cap="none" strike="noStrike">
              <a:solidFill>
                <a:schemeClr val="dk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319" name="Google Shape;319;p37"/>
          <p:cNvSpPr/>
          <p:nvPr/>
        </p:nvSpPr>
        <p:spPr>
          <a:xfrm>
            <a:off x="-25750" y="463650"/>
            <a:ext cx="9169800" cy="160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82000">
                <a:srgbClr val="808080"/>
              </a:gs>
              <a:gs pos="100000">
                <a:srgbClr val="0000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7"/>
          <p:cNvSpPr txBox="1"/>
          <p:nvPr/>
        </p:nvSpPr>
        <p:spPr>
          <a:xfrm>
            <a:off x="311700" y="219050"/>
            <a:ext cx="8520600" cy="61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s" sz="2700" u="none" cap="none" strike="noStrike">
                <a:solidFill>
                  <a:srgbClr val="0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Detonadores del auge (2012 - ?)</a:t>
            </a:r>
            <a:endParaRPr b="1" i="0" sz="2700" u="none" cap="none" strike="noStrike">
              <a:solidFill>
                <a:srgbClr val="000000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321" name="Google Shape;32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6482" y="856929"/>
            <a:ext cx="7711441" cy="388419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7"/>
          <p:cNvSpPr txBox="1"/>
          <p:nvPr/>
        </p:nvSpPr>
        <p:spPr>
          <a:xfrm>
            <a:off x="0" y="4889584"/>
            <a:ext cx="8222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050" u="none" cap="none" strike="noStrike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Fuente: Goodfellow, I., Bengio, Y., Courville, A., &amp; Bengio, Y. (2016). Deep learning (Vol. 1, No. 2). Cambridge: MIT press.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" name="Google Shape;323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59839" y="3821476"/>
            <a:ext cx="1408084" cy="858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77302" y="12"/>
            <a:ext cx="1072573" cy="475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325" name="Google Shape;325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60200" y="11887"/>
            <a:ext cx="1016688" cy="4519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8"/>
          <p:cNvSpPr/>
          <p:nvPr/>
        </p:nvSpPr>
        <p:spPr>
          <a:xfrm>
            <a:off x="-25750" y="463650"/>
            <a:ext cx="9169800" cy="160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544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" name="Google Shape;331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77302" y="12"/>
            <a:ext cx="1072573" cy="475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332" name="Google Shape;332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60200" y="11887"/>
            <a:ext cx="1016688" cy="4519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333" name="Google Shape;333;p38"/>
          <p:cNvSpPr txBox="1"/>
          <p:nvPr/>
        </p:nvSpPr>
        <p:spPr>
          <a:xfrm>
            <a:off x="311700" y="219050"/>
            <a:ext cx="8520600" cy="614700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19050">
              <a:srgbClr val="000000">
                <a:alpha val="9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s" sz="2700" u="none" cap="none" strike="noStrike">
                <a:solidFill>
                  <a:srgbClr val="D9D9D9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Y </a:t>
            </a:r>
            <a:r>
              <a:rPr b="1" lang="es" sz="2700">
                <a:solidFill>
                  <a:srgbClr val="D9D9D9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é</a:t>
            </a:r>
            <a:r>
              <a:rPr b="1" i="0" lang="es" sz="2700" u="none" cap="none" strike="noStrike">
                <a:solidFill>
                  <a:srgbClr val="D9D9D9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sto apenas comienza…</a:t>
            </a:r>
            <a:endParaRPr b="1" i="0" sz="2700" u="none" cap="none" strike="noStrike">
              <a:solidFill>
                <a:srgbClr val="D9D9D9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grpSp>
        <p:nvGrpSpPr>
          <p:cNvPr id="334" name="Google Shape;334;p38"/>
          <p:cNvGrpSpPr/>
          <p:nvPr/>
        </p:nvGrpSpPr>
        <p:grpSpPr>
          <a:xfrm>
            <a:off x="3045000" y="1163025"/>
            <a:ext cx="3054000" cy="3025500"/>
            <a:chOff x="3032150" y="1342650"/>
            <a:chExt cx="3054000" cy="3025500"/>
          </a:xfrm>
        </p:grpSpPr>
        <p:pic>
          <p:nvPicPr>
            <p:cNvPr id="335" name="Google Shape;335;p38"/>
            <p:cNvPicPr preferRelativeResize="0"/>
            <p:nvPr/>
          </p:nvPicPr>
          <p:blipFill rotWithShape="1">
            <a:blip r:embed="rId6">
              <a:alphaModFix amt="71000"/>
            </a:blip>
            <a:srcRect b="0" l="31224" r="8414" t="10297"/>
            <a:stretch/>
          </p:blipFill>
          <p:spPr>
            <a:xfrm>
              <a:off x="3032150" y="1342650"/>
              <a:ext cx="3054000" cy="3025500"/>
            </a:xfrm>
            <a:prstGeom prst="rect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336" name="Google Shape;336;p38"/>
            <p:cNvSpPr txBox="1"/>
            <p:nvPr/>
          </p:nvSpPr>
          <p:spPr>
            <a:xfrm>
              <a:off x="3032150" y="1342650"/>
              <a:ext cx="3054000" cy="3025500"/>
            </a:xfrm>
            <a:prstGeom prst="rect">
              <a:avLst/>
            </a:prstGeom>
            <a:solidFill>
              <a:srgbClr val="000000">
                <a:alpha val="30800"/>
              </a:srgbClr>
            </a:solidFill>
            <a:ln cap="flat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57175" rotWithShape="0" algn="bl" dist="9525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3F3F3"/>
                  </a:solidFill>
                  <a:latin typeface="Oswald"/>
                  <a:ea typeface="Oswald"/>
                  <a:cs typeface="Oswald"/>
                  <a:sym typeface="Oswald"/>
                </a:rPr>
                <a:t>“Hace 100 años, la electricidad transformó cada una de las principales industrias de ese </a:t>
              </a:r>
              <a:endParaRPr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3F3F3"/>
                  </a:solidFill>
                  <a:latin typeface="Oswald"/>
                  <a:ea typeface="Oswald"/>
                  <a:cs typeface="Oswald"/>
                  <a:sym typeface="Oswald"/>
                </a:rPr>
                <a:t>entonces. Ahora, la Inteligencia Artificial ha avanzado hasta el punto en el que tiene el potencial de transformar… a todas las industrias en los próximos años.”</a:t>
              </a:r>
              <a:endParaRPr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3F3F3"/>
                  </a:solidFill>
                  <a:latin typeface="Oswald"/>
                  <a:ea typeface="Oswald"/>
                  <a:cs typeface="Oswald"/>
                  <a:sym typeface="Oswald"/>
                </a:rPr>
                <a:t>- Andrew Ng, Universidad de Stanford</a:t>
              </a:r>
              <a:endParaRPr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/>
          <p:nvPr/>
        </p:nvSpPr>
        <p:spPr>
          <a:xfrm>
            <a:off x="4106375" y="1264250"/>
            <a:ext cx="4738800" cy="2960400"/>
          </a:xfrm>
          <a:prstGeom prst="rect">
            <a:avLst/>
          </a:prstGeom>
          <a:gradFill>
            <a:gsLst>
              <a:gs pos="0">
                <a:srgbClr val="FF5656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152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-25750" y="463650"/>
            <a:ext cx="9169800" cy="160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82000">
                <a:srgbClr val="808080"/>
              </a:gs>
              <a:gs pos="100000">
                <a:srgbClr val="0000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5"/>
          <p:cNvSpPr txBox="1"/>
          <p:nvPr>
            <p:ph type="title"/>
          </p:nvPr>
        </p:nvSpPr>
        <p:spPr>
          <a:xfrm>
            <a:off x="195350" y="219050"/>
            <a:ext cx="8637000" cy="61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2700">
                <a:solidFill>
                  <a:srgbClr val="0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Objetivo</a:t>
            </a:r>
            <a:endParaRPr b="1" sz="2700">
              <a:solidFill>
                <a:srgbClr val="000000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195350" y="1182150"/>
            <a:ext cx="3516000" cy="31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En años recientes el uso de métodos de Machine Learning dentro del ámbito geo-científico ha ganado popularidad y notoriedad, particularmente el de las redes neuronales artificiales.</a:t>
            </a:r>
            <a:endParaRPr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highlight>
                  <a:srgbClr val="FF5656"/>
                </a:highlight>
                <a:latin typeface="Dosis"/>
                <a:ea typeface="Dosis"/>
                <a:cs typeface="Dosis"/>
                <a:sym typeface="Dosis"/>
              </a:rPr>
              <a:t> O B J E T I V O :  </a:t>
            </a:r>
            <a:r>
              <a:rPr b="1" lang="es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b="1" i="0" lang="es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Comprender el </a:t>
            </a:r>
            <a:r>
              <a:rPr b="1" i="0" lang="es" u="none" cap="none" strike="noStrike">
                <a:solidFill>
                  <a:srgbClr val="000000"/>
                </a:solidFill>
                <a:highlight>
                  <a:srgbClr val="FF6767"/>
                </a:highlight>
                <a:latin typeface="Dosis"/>
                <a:ea typeface="Dosis"/>
                <a:cs typeface="Dosis"/>
                <a:sym typeface="Dosis"/>
              </a:rPr>
              <a:t> </a:t>
            </a:r>
            <a:r>
              <a:rPr b="1" i="0" lang="es" u="none" cap="none" strike="noStrike">
                <a:solidFill>
                  <a:srgbClr val="000000"/>
                </a:solidFill>
                <a:highlight>
                  <a:srgbClr val="7A89FF"/>
                </a:highlight>
                <a:latin typeface="Dosis"/>
                <a:ea typeface="Dosis"/>
                <a:cs typeface="Dosis"/>
                <a:sym typeface="Dosis"/>
              </a:rPr>
              <a:t>funcionamiento </a:t>
            </a:r>
            <a:r>
              <a:rPr b="1" i="0" lang="es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 básico de los métodos de redes neuronales profundas</a:t>
            </a:r>
            <a:r>
              <a:rPr b="1" lang="es">
                <a:latin typeface="Dosis"/>
                <a:ea typeface="Dosis"/>
                <a:cs typeface="Dosis"/>
                <a:sym typeface="Dosis"/>
              </a:rPr>
              <a:t> </a:t>
            </a:r>
            <a:r>
              <a:rPr b="1" i="0" lang="es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y sus diferentes </a:t>
            </a:r>
            <a:r>
              <a:rPr b="1" i="0" lang="es" u="none" cap="none" strike="noStrike">
                <a:solidFill>
                  <a:srgbClr val="000000"/>
                </a:solidFill>
                <a:highlight>
                  <a:srgbClr val="FF6767"/>
                </a:highlight>
                <a:latin typeface="Dosis"/>
                <a:ea typeface="Dosis"/>
                <a:cs typeface="Dosis"/>
                <a:sym typeface="Dosis"/>
              </a:rPr>
              <a:t> </a:t>
            </a:r>
            <a:r>
              <a:rPr b="1" i="0" lang="es" u="none" cap="none" strike="noStrike">
                <a:solidFill>
                  <a:srgbClr val="000000"/>
                </a:solidFill>
                <a:highlight>
                  <a:srgbClr val="7A89FF"/>
                </a:highlight>
                <a:latin typeface="Dosis"/>
                <a:ea typeface="Dosis"/>
                <a:cs typeface="Dosis"/>
                <a:sym typeface="Dosis"/>
              </a:rPr>
              <a:t>arquitecturas </a:t>
            </a:r>
            <a:r>
              <a:rPr b="1" i="0" lang="es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, para su implementación en la </a:t>
            </a:r>
            <a:r>
              <a:rPr b="1" i="0" lang="es" u="none" cap="none" strike="noStrike">
                <a:solidFill>
                  <a:srgbClr val="000000"/>
                </a:solidFill>
                <a:highlight>
                  <a:srgbClr val="FF6767"/>
                </a:highlight>
                <a:latin typeface="Dosis"/>
                <a:ea typeface="Dosis"/>
                <a:cs typeface="Dosis"/>
                <a:sym typeface="Dosis"/>
              </a:rPr>
              <a:t> </a:t>
            </a:r>
            <a:r>
              <a:rPr b="1" i="0" lang="es" u="none" cap="none" strike="noStrike">
                <a:solidFill>
                  <a:srgbClr val="000000"/>
                </a:solidFill>
                <a:highlight>
                  <a:srgbClr val="7A89FF"/>
                </a:highlight>
                <a:latin typeface="Dosis"/>
                <a:ea typeface="Dosis"/>
                <a:cs typeface="Dosis"/>
                <a:sym typeface="Dosis"/>
              </a:rPr>
              <a:t>aplicación </a:t>
            </a:r>
            <a:r>
              <a:rPr b="1" i="0" lang="es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 de problemas comunes en geología y geofísica. 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93849">
            <a:off x="4032702" y="969440"/>
            <a:ext cx="4823649" cy="358747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77302" y="12"/>
            <a:ext cx="1072573" cy="475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77" name="Google Shape;77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60200" y="11887"/>
            <a:ext cx="1016688" cy="4519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>
            <a:off x="1620325" y="1167450"/>
            <a:ext cx="3942300" cy="3290700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path path="circle">
              <a:fillToRect b="50%" l="50%" r="50%" t="50%"/>
            </a:path>
            <a:tileRect/>
          </a:gradFill>
          <a:ln cap="flat" cmpd="sng" w="152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0087" y="683350"/>
            <a:ext cx="5305214" cy="43669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4" name="Google Shape;84;p16"/>
          <p:cNvSpPr/>
          <p:nvPr/>
        </p:nvSpPr>
        <p:spPr>
          <a:xfrm>
            <a:off x="-25750" y="463650"/>
            <a:ext cx="9169800" cy="160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82000">
                <a:srgbClr val="808080"/>
              </a:gs>
              <a:gs pos="100000">
                <a:srgbClr val="0000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219050"/>
            <a:ext cx="8520600" cy="61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2700">
                <a:solidFill>
                  <a:srgbClr val="0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Introducciòn </a:t>
            </a:r>
            <a:endParaRPr b="1" sz="2700">
              <a:solidFill>
                <a:srgbClr val="000000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385200" y="1886525"/>
            <a:ext cx="769850" cy="2749298"/>
          </a:xfrm>
          <a:custGeom>
            <a:rect b="b" l="l" r="r" t="t"/>
            <a:pathLst>
              <a:path extrusionOk="0" h="116743" w="27409">
                <a:moveTo>
                  <a:pt x="27071" y="0"/>
                </a:moveTo>
                <a:lnTo>
                  <a:pt x="0" y="0"/>
                </a:lnTo>
                <a:lnTo>
                  <a:pt x="0" y="116743"/>
                </a:lnTo>
                <a:lnTo>
                  <a:pt x="27409" y="116743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diamond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  <p:sp>
        <p:nvSpPr>
          <p:cNvPr id="87" name="Google Shape;87;p16"/>
          <p:cNvSpPr txBox="1"/>
          <p:nvPr/>
        </p:nvSpPr>
        <p:spPr>
          <a:xfrm>
            <a:off x="1061875" y="1609675"/>
            <a:ext cx="2361000" cy="575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Dosis"/>
                <a:ea typeface="Dosis"/>
                <a:cs typeface="Dosis"/>
                <a:sym typeface="Dosis"/>
              </a:rPr>
              <a:t> Extraer información </a:t>
            </a:r>
            <a:endParaRPr b="1"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Dosis"/>
                <a:ea typeface="Dosis"/>
                <a:cs typeface="Dosis"/>
                <a:sym typeface="Dosis"/>
              </a:rPr>
              <a:t>a partir de 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6053200" y="1065975"/>
            <a:ext cx="1632725" cy="532975"/>
          </a:xfrm>
          <a:custGeom>
            <a:rect b="b" l="l" r="r" t="t"/>
            <a:pathLst>
              <a:path extrusionOk="0" h="21319" w="65309">
                <a:moveTo>
                  <a:pt x="65309" y="21319"/>
                </a:moveTo>
                <a:lnTo>
                  <a:pt x="65309" y="0"/>
                </a:lnTo>
                <a:lnTo>
                  <a:pt x="0" y="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diamond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  <p:sp>
        <p:nvSpPr>
          <p:cNvPr id="89" name="Google Shape;89;p16"/>
          <p:cNvSpPr/>
          <p:nvPr/>
        </p:nvSpPr>
        <p:spPr>
          <a:xfrm>
            <a:off x="6053200" y="3297250"/>
            <a:ext cx="1632725" cy="532975"/>
          </a:xfrm>
          <a:custGeom>
            <a:rect b="b" l="l" r="r" t="t"/>
            <a:pathLst>
              <a:path extrusionOk="0" h="21319" w="65309">
                <a:moveTo>
                  <a:pt x="65309" y="21319"/>
                </a:moveTo>
                <a:lnTo>
                  <a:pt x="65309" y="0"/>
                </a:lnTo>
                <a:lnTo>
                  <a:pt x="0" y="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diamond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  <p:sp>
        <p:nvSpPr>
          <p:cNvPr id="90" name="Google Shape;90;p16"/>
          <p:cNvSpPr txBox="1"/>
          <p:nvPr/>
        </p:nvSpPr>
        <p:spPr>
          <a:xfrm>
            <a:off x="6478325" y="3830225"/>
            <a:ext cx="2361000" cy="575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Dosis"/>
                <a:ea typeface="Dosis"/>
                <a:cs typeface="Dosis"/>
                <a:sym typeface="Dosis"/>
              </a:rPr>
              <a:t> Resolver problemas de manera inteligente</a:t>
            </a:r>
            <a:r>
              <a:rPr b="1" i="0" lang="es" sz="14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6478325" y="1578250"/>
            <a:ext cx="2361000" cy="575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Dosis"/>
                <a:ea typeface="Dosis"/>
                <a:cs typeface="Dosis"/>
                <a:sym typeface="Dosis"/>
              </a:rPr>
              <a:t> Replicar </a:t>
            </a:r>
            <a:endParaRPr b="1"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Dosis"/>
                <a:ea typeface="Dosis"/>
                <a:cs typeface="Dosis"/>
                <a:sym typeface="Dosis"/>
              </a:rPr>
              <a:t>capacidades humanas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77302" y="12"/>
            <a:ext cx="1072573" cy="475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93" name="Google Shape;93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60200" y="11887"/>
            <a:ext cx="1016688" cy="4519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77302" y="12"/>
            <a:ext cx="1072573" cy="475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99" name="Google Shape;99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60200" y="11887"/>
            <a:ext cx="1016688" cy="4519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8"/>
          <p:cNvPicPr preferRelativeResize="0"/>
          <p:nvPr/>
        </p:nvPicPr>
        <p:blipFill rotWithShape="1">
          <a:blip r:embed="rId4">
            <a:alphaModFix/>
          </a:blip>
          <a:srcRect b="-877" l="25027" r="24584" t="0"/>
          <a:stretch/>
        </p:blipFill>
        <p:spPr>
          <a:xfrm>
            <a:off x="-169100" y="624150"/>
            <a:ext cx="9626870" cy="46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/>
          <p:nvPr/>
        </p:nvSpPr>
        <p:spPr>
          <a:xfrm>
            <a:off x="-25750" y="463650"/>
            <a:ext cx="9169800" cy="160500"/>
          </a:xfrm>
          <a:prstGeom prst="rect">
            <a:avLst/>
          </a:prstGeom>
          <a:gradFill>
            <a:gsLst>
              <a:gs pos="0">
                <a:srgbClr val="674EA7"/>
              </a:gs>
              <a:gs pos="31000">
                <a:srgbClr val="1155CC"/>
              </a:gs>
              <a:gs pos="73000">
                <a:srgbClr val="1A396F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8"/>
          <p:cNvSpPr txBox="1"/>
          <p:nvPr>
            <p:ph type="title"/>
          </p:nvPr>
        </p:nvSpPr>
        <p:spPr>
          <a:xfrm>
            <a:off x="311700" y="219050"/>
            <a:ext cx="8520600" cy="61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2700">
                <a:solidFill>
                  <a:srgbClr val="F3F3F3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De la imaginación y la ficción </a:t>
            </a:r>
            <a:r>
              <a:rPr b="1" lang="es" sz="2700">
                <a:solidFill>
                  <a:srgbClr val="0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</a:t>
            </a:r>
            <a:endParaRPr b="1" sz="2700">
              <a:solidFill>
                <a:srgbClr val="000000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107" name="Google Shape;10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77302" y="12"/>
            <a:ext cx="1072573" cy="475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108" name="Google Shape;108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60200" y="11887"/>
            <a:ext cx="1016688" cy="4519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/>
          <p:nvPr/>
        </p:nvSpPr>
        <p:spPr>
          <a:xfrm>
            <a:off x="-25750" y="463650"/>
            <a:ext cx="9169800" cy="160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82000">
                <a:srgbClr val="808080"/>
              </a:gs>
              <a:gs pos="100000">
                <a:srgbClr val="0000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9"/>
          <p:cNvSpPr txBox="1"/>
          <p:nvPr>
            <p:ph type="title"/>
          </p:nvPr>
        </p:nvSpPr>
        <p:spPr>
          <a:xfrm>
            <a:off x="311700" y="219050"/>
            <a:ext cx="8520600" cy="61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2700">
                <a:latin typeface="Share Tech Mono"/>
                <a:ea typeface="Share Tech Mono"/>
                <a:cs typeface="Share Tech Mono"/>
                <a:sym typeface="Share Tech Mono"/>
              </a:rPr>
              <a:t>Clasificador de Rocas Inteligente </a:t>
            </a:r>
            <a:endParaRPr b="1" sz="2700">
              <a:solidFill>
                <a:srgbClr val="000000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4070225"/>
            <a:ext cx="2025024" cy="898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/>
          <p:nvPr/>
        </p:nvSpPr>
        <p:spPr>
          <a:xfrm>
            <a:off x="-25750" y="463650"/>
            <a:ext cx="9169800" cy="160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82000">
                <a:srgbClr val="808080"/>
              </a:gs>
              <a:gs pos="100000">
                <a:srgbClr val="0000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0"/>
          <p:cNvSpPr txBox="1"/>
          <p:nvPr>
            <p:ph type="title"/>
          </p:nvPr>
        </p:nvSpPr>
        <p:spPr>
          <a:xfrm>
            <a:off x="311700" y="219050"/>
            <a:ext cx="8520600" cy="61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2700">
                <a:solidFill>
                  <a:srgbClr val="0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¿Comportamiento Inteligente?</a:t>
            </a:r>
            <a:endParaRPr b="1" sz="2700">
              <a:solidFill>
                <a:srgbClr val="000000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122" name="Google Shape;12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77302" y="12"/>
            <a:ext cx="1072573" cy="475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123" name="Google Shape;123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60200" y="11887"/>
            <a:ext cx="1016688" cy="4519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/>
          <p:nvPr/>
        </p:nvSpPr>
        <p:spPr>
          <a:xfrm>
            <a:off x="-25750" y="463650"/>
            <a:ext cx="9169800" cy="160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82000">
                <a:srgbClr val="808080"/>
              </a:gs>
              <a:gs pos="100000">
                <a:srgbClr val="0000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1"/>
          <p:cNvSpPr txBox="1"/>
          <p:nvPr>
            <p:ph type="title"/>
          </p:nvPr>
        </p:nvSpPr>
        <p:spPr>
          <a:xfrm>
            <a:off x="311700" y="219050"/>
            <a:ext cx="8520600" cy="61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2700">
                <a:latin typeface="Share Tech Mono"/>
                <a:ea typeface="Share Tech Mono"/>
                <a:cs typeface="Share Tech Mono"/>
                <a:sym typeface="Share Tech Mono"/>
              </a:rPr>
              <a:t>¿</a:t>
            </a:r>
            <a:r>
              <a:rPr b="1" lang="es" sz="2700">
                <a:solidFill>
                  <a:srgbClr val="0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Comportamiento Inteligente?</a:t>
            </a:r>
            <a:endParaRPr b="1" sz="2700">
              <a:solidFill>
                <a:srgbClr val="000000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130" name="Google Shape;13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77302" y="12"/>
            <a:ext cx="1072573" cy="475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131" name="Google Shape;131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60200" y="11887"/>
            <a:ext cx="1016688" cy="4519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